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93"/>
  </p:notesMasterIdLst>
  <p:sldIdLst>
    <p:sldId id="256" r:id="rId2"/>
    <p:sldId id="257" r:id="rId3"/>
    <p:sldId id="264" r:id="rId4"/>
    <p:sldId id="278" r:id="rId5"/>
    <p:sldId id="270" r:id="rId6"/>
    <p:sldId id="279" r:id="rId7"/>
    <p:sldId id="281" r:id="rId8"/>
    <p:sldId id="287" r:id="rId9"/>
    <p:sldId id="280" r:id="rId10"/>
    <p:sldId id="335" r:id="rId11"/>
    <p:sldId id="282" r:id="rId12"/>
    <p:sldId id="283" r:id="rId13"/>
    <p:sldId id="285" r:id="rId14"/>
    <p:sldId id="286" r:id="rId15"/>
    <p:sldId id="288" r:id="rId16"/>
    <p:sldId id="289" r:id="rId17"/>
    <p:sldId id="290" r:id="rId18"/>
    <p:sldId id="293" r:id="rId19"/>
    <p:sldId id="284" r:id="rId20"/>
    <p:sldId id="291" r:id="rId21"/>
    <p:sldId id="271" r:id="rId22"/>
    <p:sldId id="292" r:id="rId23"/>
    <p:sldId id="294" r:id="rId24"/>
    <p:sldId id="295" r:id="rId25"/>
    <p:sldId id="296" r:id="rId26"/>
    <p:sldId id="297" r:id="rId27"/>
    <p:sldId id="298" r:id="rId28"/>
    <p:sldId id="301" r:id="rId29"/>
    <p:sldId id="299" r:id="rId30"/>
    <p:sldId id="300" r:id="rId31"/>
    <p:sldId id="345" r:id="rId32"/>
    <p:sldId id="342" r:id="rId33"/>
    <p:sldId id="302" r:id="rId34"/>
    <p:sldId id="343" r:id="rId35"/>
    <p:sldId id="344" r:id="rId36"/>
    <p:sldId id="360" r:id="rId37"/>
    <p:sldId id="361" r:id="rId38"/>
    <p:sldId id="362" r:id="rId39"/>
    <p:sldId id="363" r:id="rId40"/>
    <p:sldId id="364" r:id="rId41"/>
    <p:sldId id="365" r:id="rId42"/>
    <p:sldId id="366" r:id="rId43"/>
    <p:sldId id="367" r:id="rId44"/>
    <p:sldId id="368" r:id="rId45"/>
    <p:sldId id="369" r:id="rId46"/>
    <p:sldId id="370" r:id="rId47"/>
    <p:sldId id="272" r:id="rId48"/>
    <p:sldId id="331"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09"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58" r:id="rId78"/>
    <p:sldId id="275" r:id="rId79"/>
    <p:sldId id="371" r:id="rId80"/>
    <p:sldId id="372" r:id="rId81"/>
    <p:sldId id="373" r:id="rId82"/>
    <p:sldId id="374" r:id="rId83"/>
    <p:sldId id="276" r:id="rId84"/>
    <p:sldId id="378" r:id="rId85"/>
    <p:sldId id="379" r:id="rId86"/>
    <p:sldId id="376" r:id="rId87"/>
    <p:sldId id="375" r:id="rId88"/>
    <p:sldId id="311" r:id="rId89"/>
    <p:sldId id="382" r:id="rId90"/>
    <p:sldId id="384" r:id="rId91"/>
    <p:sldId id="277" r:id="rId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7FFFF"/>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43"/>
    <p:restoredTop sz="87075"/>
  </p:normalViewPr>
  <p:slideViewPr>
    <p:cSldViewPr snapToGrid="0" snapToObjects="1">
      <p:cViewPr varScale="1">
        <p:scale>
          <a:sx n="111" d="100"/>
          <a:sy n="111" d="100"/>
        </p:scale>
        <p:origin x="90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3/12/21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28</a:t>
            </a:fld>
            <a:endParaRPr lang="en-US"/>
          </a:p>
        </p:txBody>
      </p:sp>
    </p:spTree>
    <p:extLst>
      <p:ext uri="{BB962C8B-B14F-4D97-AF65-F5344CB8AC3E}">
        <p14:creationId xmlns:p14="http://schemas.microsoft.com/office/powerpoint/2010/main" val="56932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36</a:t>
            </a:fld>
            <a:endParaRPr lang="en-US"/>
          </a:p>
        </p:txBody>
      </p:sp>
    </p:spTree>
    <p:extLst>
      <p:ext uri="{BB962C8B-B14F-4D97-AF65-F5344CB8AC3E}">
        <p14:creationId xmlns:p14="http://schemas.microsoft.com/office/powerpoint/2010/main" val="4091703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69</a:t>
            </a:fld>
            <a:endParaRPr lang="en-US"/>
          </a:p>
        </p:txBody>
      </p:sp>
    </p:spTree>
    <p:extLst>
      <p:ext uri="{BB962C8B-B14F-4D97-AF65-F5344CB8AC3E}">
        <p14:creationId xmlns:p14="http://schemas.microsoft.com/office/powerpoint/2010/main" val="3068894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2</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3</a:t>
            </a:fld>
            <a:endParaRPr lang="en-US"/>
          </a:p>
        </p:txBody>
      </p:sp>
    </p:spTree>
    <p:extLst>
      <p:ext uri="{BB962C8B-B14F-4D97-AF65-F5344CB8AC3E}">
        <p14:creationId xmlns:p14="http://schemas.microsoft.com/office/powerpoint/2010/main" val="97972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754335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Co56 decays to stable Fe56</a:t>
            </a:r>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161286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314863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a:t>
            </a:r>
            <a:r>
              <a:rPr lang="en-US" dirty="0" err="1"/>
              <a:t>commons.wikimedia.org</a:t>
            </a:r>
            <a:r>
              <a:rPr lang="en-US" dirty="0"/>
              <a:t>/wiki/File:Light-matter_interaction_-_</a:t>
            </a:r>
            <a:r>
              <a:rPr lang="en-US" dirty="0" err="1"/>
              <a:t>schematic.svg</a:t>
            </a:r>
            <a:endParaRPr lang="en-US" dirty="0"/>
          </a:p>
          <a:p>
            <a:r>
              <a:rPr lang="en-US" dirty="0"/>
              <a:t>https://</a:t>
            </a:r>
            <a:r>
              <a:rPr lang="en-US" dirty="0" err="1"/>
              <a:t>en.wikipedia.org</a:t>
            </a:r>
            <a:r>
              <a:rPr lang="en-US" dirty="0"/>
              <a:t>/wiki/</a:t>
            </a:r>
            <a:r>
              <a:rPr lang="en-US" dirty="0" err="1"/>
              <a:t>Gamma_ray</a:t>
            </a:r>
            <a:r>
              <a:rPr lang="en-US" dirty="0"/>
              <a:t>#/media/</a:t>
            </a:r>
            <a:r>
              <a:rPr lang="en-US" dirty="0" err="1"/>
              <a:t>File:Pb-gamma-xs.svg</a:t>
            </a:r>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3285041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Think 2mm Fe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Code to generate this plots data:</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std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ofstream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outcsv</a:t>
            </a:r>
            <a:r>
              <a:rPr lang="en-US" sz="1200" kern="1200" dirty="0">
                <a:solidFill>
                  <a:schemeClr val="tx1"/>
                </a:solidFill>
                <a:effectLst/>
                <a:latin typeface="+mn-lt"/>
                <a:ea typeface="+mn-ea"/>
                <a:cs typeface="+mn-cs"/>
              </a:rPr>
              <a:t>( "/Users/</a:t>
            </a:r>
            <a:r>
              <a:rPr lang="en-US" sz="1200" kern="1200" dirty="0" err="1">
                <a:solidFill>
                  <a:schemeClr val="tx1"/>
                </a:solidFill>
                <a:effectLst/>
                <a:latin typeface="+mn-lt"/>
                <a:ea typeface="+mn-ea"/>
                <a:cs typeface="+mn-cs"/>
              </a:rPr>
              <a:t>wcjohns</a:t>
            </a:r>
            <a:r>
              <a:rPr lang="en-US" sz="1200" kern="1200" dirty="0">
                <a:solidFill>
                  <a:schemeClr val="tx1"/>
                </a:solidFill>
                <a:effectLst/>
                <a:latin typeface="+mn-lt"/>
                <a:ea typeface="+mn-ea"/>
                <a:cs typeface="+mn-cs"/>
              </a:rPr>
              <a:t>/Downloads/</a:t>
            </a:r>
            <a:r>
              <a:rPr lang="en-US" sz="1200" kern="1200" dirty="0" err="1">
                <a:solidFill>
                  <a:schemeClr val="tx1"/>
                </a:solidFill>
                <a:effectLst/>
                <a:latin typeface="+mn-lt"/>
                <a:ea typeface="+mn-ea"/>
                <a:cs typeface="+mn-cs"/>
              </a:rPr>
              <a:t>gamma_xs.csv</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outcsv</a:t>
            </a:r>
            <a:r>
              <a:rPr lang="en-US" sz="1200" kern="1200" dirty="0">
                <a:solidFill>
                  <a:schemeClr val="tx1"/>
                </a:solidFill>
                <a:effectLst/>
                <a:latin typeface="+mn-lt"/>
                <a:ea typeface="+mn-ea"/>
                <a:cs typeface="+mn-cs"/>
              </a:rPr>
              <a:t> &lt;&lt; ",";</a:t>
            </a:r>
          </a:p>
          <a:p>
            <a:r>
              <a:rPr lang="en-US" sz="1200" kern="1200" dirty="0">
                <a:solidFill>
                  <a:schemeClr val="tx1"/>
                </a:solidFill>
                <a:effectLst/>
                <a:latin typeface="+mn-lt"/>
                <a:ea typeface="+mn-ea"/>
                <a:cs typeface="+mn-cs"/>
              </a:rPr>
              <a:t>  for( float energy = 80; energy &lt; 1001; energy += 20 )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outcsv</a:t>
            </a:r>
            <a:r>
              <a:rPr lang="en-US" sz="1200" kern="1200" dirty="0">
                <a:solidFill>
                  <a:schemeClr val="tx1"/>
                </a:solidFill>
                <a:effectLst/>
                <a:latin typeface="+mn-lt"/>
                <a:ea typeface="+mn-ea"/>
                <a:cs typeface="+mn-cs"/>
              </a:rPr>
              <a:t> &lt;&lt; energy &lt;&lt;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outcsv</a:t>
            </a:r>
            <a:r>
              <a:rPr lang="en-US" sz="1200" kern="1200" dirty="0">
                <a:solidFill>
                  <a:schemeClr val="tx1"/>
                </a:solidFill>
                <a:effectLst/>
                <a:latin typeface="+mn-lt"/>
                <a:ea typeface="+mn-ea"/>
                <a:cs typeface="+mn-cs"/>
              </a:rPr>
              <a:t> &lt;&lt; </a:t>
            </a:r>
            <a:r>
              <a:rPr lang="en-US" sz="1200" kern="1200" dirty="0" err="1">
                <a:solidFill>
                  <a:schemeClr val="tx1"/>
                </a:solidFill>
                <a:effectLst/>
                <a:latin typeface="+mn-lt"/>
                <a:ea typeface="+mn-ea"/>
                <a:cs typeface="+mn-cs"/>
              </a:rPr>
              <a:t>std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endl</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for(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atomic_number</a:t>
            </a:r>
            <a:r>
              <a:rPr lang="en-US" sz="1200" kern="1200" dirty="0">
                <a:solidFill>
                  <a:schemeClr val="tx1"/>
                </a:solidFill>
                <a:effectLst/>
                <a:latin typeface="+mn-lt"/>
                <a:ea typeface="+mn-ea"/>
                <a:cs typeface="+mn-cs"/>
              </a:rPr>
              <a:t> = 1; </a:t>
            </a:r>
            <a:r>
              <a:rPr lang="en-US" sz="1200" kern="1200" dirty="0" err="1">
                <a:solidFill>
                  <a:schemeClr val="tx1"/>
                </a:solidFill>
                <a:effectLst/>
                <a:latin typeface="+mn-lt"/>
                <a:ea typeface="+mn-ea"/>
                <a:cs typeface="+mn-cs"/>
              </a:rPr>
              <a:t>atomic_number</a:t>
            </a:r>
            <a:r>
              <a:rPr lang="en-US" sz="1200" kern="1200" dirty="0">
                <a:solidFill>
                  <a:schemeClr val="tx1"/>
                </a:solidFill>
                <a:effectLst/>
                <a:latin typeface="+mn-lt"/>
                <a:ea typeface="+mn-ea"/>
                <a:cs typeface="+mn-cs"/>
              </a:rPr>
              <a:t> &lt; 68; ++</a:t>
            </a:r>
            <a:r>
              <a:rPr lang="en-US" sz="1200" kern="1200" dirty="0" err="1">
                <a:solidFill>
                  <a:schemeClr val="tx1"/>
                </a:solidFill>
                <a:effectLst/>
                <a:latin typeface="+mn-lt"/>
                <a:ea typeface="+mn-ea"/>
                <a:cs typeface="+mn-cs"/>
              </a:rPr>
              <a:t>atomic_number</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outcsv</a:t>
            </a:r>
            <a:r>
              <a:rPr lang="en-US" sz="1200" kern="1200" dirty="0">
                <a:solidFill>
                  <a:schemeClr val="tx1"/>
                </a:solidFill>
                <a:effectLst/>
                <a:latin typeface="+mn-lt"/>
                <a:ea typeface="+mn-ea"/>
                <a:cs typeface="+mn-cs"/>
              </a:rPr>
              <a:t> &lt;&lt; </a:t>
            </a:r>
            <a:r>
              <a:rPr lang="en-US" sz="1200" kern="1200" dirty="0" err="1">
                <a:solidFill>
                  <a:schemeClr val="tx1"/>
                </a:solidFill>
                <a:effectLst/>
                <a:latin typeface="+mn-lt"/>
                <a:ea typeface="+mn-ea"/>
                <a:cs typeface="+mn-cs"/>
              </a:rPr>
              <a:t>atomic_number</a:t>
            </a:r>
            <a:r>
              <a:rPr lang="en-US" sz="1200" kern="1200" dirty="0">
                <a:solidFill>
                  <a:schemeClr val="tx1"/>
                </a:solidFill>
                <a:effectLst/>
                <a:latin typeface="+mn-lt"/>
                <a:ea typeface="+mn-ea"/>
                <a:cs typeface="+mn-cs"/>
              </a:rPr>
              <a:t> &lt;&lt; ",";</a:t>
            </a:r>
          </a:p>
          <a:p>
            <a:r>
              <a:rPr lang="en-US" sz="1200" kern="1200" dirty="0">
                <a:solidFill>
                  <a:schemeClr val="tx1"/>
                </a:solidFill>
                <a:effectLst/>
                <a:latin typeface="+mn-lt"/>
                <a:ea typeface="+mn-ea"/>
                <a:cs typeface="+mn-cs"/>
              </a:rPr>
              <a:t>    for( float energy = 80; energy &lt; 1001; energy += 20 )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const</a:t>
            </a:r>
            <a:r>
              <a:rPr lang="en-US" sz="1200" kern="1200" dirty="0">
                <a:solidFill>
                  <a:schemeClr val="tx1"/>
                </a:solidFill>
                <a:effectLst/>
                <a:latin typeface="+mn-lt"/>
                <a:ea typeface="+mn-ea"/>
                <a:cs typeface="+mn-cs"/>
              </a:rPr>
              <a:t> double </a:t>
            </a:r>
            <a:r>
              <a:rPr lang="en-US" sz="1200" kern="1200" dirty="0" err="1">
                <a:solidFill>
                  <a:schemeClr val="tx1"/>
                </a:solidFill>
                <a:effectLst/>
                <a:latin typeface="+mn-lt"/>
                <a:ea typeface="+mn-ea"/>
                <a:cs typeface="+mn-cs"/>
              </a:rPr>
              <a:t>arealDensity</a:t>
            </a:r>
            <a:r>
              <a:rPr lang="en-US" sz="1200" kern="1200" dirty="0">
                <a:solidFill>
                  <a:schemeClr val="tx1"/>
                </a:solidFill>
                <a:effectLst/>
                <a:latin typeface="+mn-lt"/>
                <a:ea typeface="+mn-ea"/>
                <a:cs typeface="+mn-cs"/>
              </a:rPr>
              <a:t> = 0.2*7.7;</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const</a:t>
            </a:r>
            <a:r>
              <a:rPr lang="en-US" sz="1200" kern="1200" dirty="0">
                <a:solidFill>
                  <a:schemeClr val="tx1"/>
                </a:solidFill>
                <a:effectLst/>
                <a:latin typeface="+mn-lt"/>
                <a:ea typeface="+mn-ea"/>
                <a:cs typeface="+mn-cs"/>
              </a:rPr>
              <a:t> double mu = </a:t>
            </a:r>
            <a:r>
              <a:rPr lang="en-US" sz="1200" kern="1200" dirty="0" err="1">
                <a:solidFill>
                  <a:schemeClr val="tx1"/>
                </a:solidFill>
                <a:effectLst/>
                <a:latin typeface="+mn-lt"/>
                <a:ea typeface="+mn-ea"/>
                <a:cs typeface="+mn-cs"/>
              </a:rPr>
              <a:t>MassAttenuation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massAttenuationCoeficient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atomic_number</a:t>
            </a:r>
            <a:r>
              <a:rPr lang="en-US" sz="1200" kern="1200" dirty="0">
                <a:solidFill>
                  <a:schemeClr val="tx1"/>
                </a:solidFill>
                <a:effectLst/>
                <a:latin typeface="+mn-lt"/>
                <a:ea typeface="+mn-ea"/>
                <a:cs typeface="+mn-cs"/>
              </a:rPr>
              <a:t>, energy);</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const</a:t>
            </a:r>
            <a:r>
              <a:rPr lang="en-US" sz="1200" kern="1200" dirty="0">
                <a:solidFill>
                  <a:schemeClr val="tx1"/>
                </a:solidFill>
                <a:effectLst/>
                <a:latin typeface="+mn-lt"/>
                <a:ea typeface="+mn-ea"/>
                <a:cs typeface="+mn-cs"/>
              </a:rPr>
              <a:t> double gPerCm2 = </a:t>
            </a:r>
            <a:r>
              <a:rPr lang="en-US" sz="1200" kern="1200" dirty="0" err="1">
                <a:solidFill>
                  <a:schemeClr val="tx1"/>
                </a:solidFill>
                <a:effectLst/>
                <a:latin typeface="+mn-lt"/>
                <a:ea typeface="+mn-ea"/>
                <a:cs typeface="+mn-cs"/>
              </a:rPr>
              <a:t>PhysicalUnits</a:t>
            </a:r>
            <a:r>
              <a:rPr lang="en-US" sz="1200" kern="1200" dirty="0">
                <a:solidFill>
                  <a:schemeClr val="tx1"/>
                </a:solidFill>
                <a:effectLst/>
                <a:latin typeface="+mn-lt"/>
                <a:ea typeface="+mn-ea"/>
                <a:cs typeface="+mn-cs"/>
              </a:rPr>
              <a:t>::g / </a:t>
            </a:r>
            <a:r>
              <a:rPr lang="en-US" sz="1200" kern="1200" dirty="0" err="1">
                <a:solidFill>
                  <a:schemeClr val="tx1"/>
                </a:solidFill>
                <a:effectLst/>
                <a:latin typeface="+mn-lt"/>
                <a:ea typeface="+mn-ea"/>
                <a:cs typeface="+mn-cs"/>
              </a:rPr>
              <a:t>PhysicalUnits</a:t>
            </a:r>
            <a:r>
              <a:rPr lang="en-US" sz="1200" kern="1200" dirty="0">
                <a:solidFill>
                  <a:schemeClr val="tx1"/>
                </a:solidFill>
                <a:effectLst/>
                <a:latin typeface="+mn-lt"/>
                <a:ea typeface="+mn-ea"/>
                <a:cs typeface="+mn-cs"/>
              </a:rPr>
              <a:t>::cm2;</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outcsv</a:t>
            </a:r>
            <a:r>
              <a:rPr lang="en-US" sz="1200" kern="1200" dirty="0">
                <a:solidFill>
                  <a:schemeClr val="tx1"/>
                </a:solidFill>
                <a:effectLst/>
                <a:latin typeface="+mn-lt"/>
                <a:ea typeface="+mn-ea"/>
                <a:cs typeface="+mn-cs"/>
              </a:rPr>
              <a:t> &lt;&lt; </a:t>
            </a:r>
            <a:r>
              <a:rPr lang="en-US" sz="1200" kern="1200" dirty="0" err="1">
                <a:solidFill>
                  <a:schemeClr val="tx1"/>
                </a:solidFill>
                <a:effectLst/>
                <a:latin typeface="+mn-lt"/>
                <a:ea typeface="+mn-ea"/>
                <a:cs typeface="+mn-cs"/>
              </a:rPr>
              <a:t>exp</a:t>
            </a:r>
            <a:r>
              <a:rPr lang="en-US" sz="1200" kern="1200" dirty="0">
                <a:solidFill>
                  <a:schemeClr val="tx1"/>
                </a:solidFill>
                <a:effectLst/>
                <a:latin typeface="+mn-lt"/>
                <a:ea typeface="+mn-ea"/>
                <a:cs typeface="+mn-cs"/>
              </a:rPr>
              <a:t>( -mu * (</a:t>
            </a:r>
            <a:r>
              <a:rPr lang="en-US" sz="1200" kern="1200" dirty="0" err="1">
                <a:solidFill>
                  <a:schemeClr val="tx1"/>
                </a:solidFill>
                <a:effectLst/>
                <a:latin typeface="+mn-lt"/>
                <a:ea typeface="+mn-ea"/>
                <a:cs typeface="+mn-cs"/>
              </a:rPr>
              <a:t>arealDensity</a:t>
            </a:r>
            <a:r>
              <a:rPr lang="en-US" sz="1200" kern="1200" dirty="0">
                <a:solidFill>
                  <a:schemeClr val="tx1"/>
                </a:solidFill>
                <a:effectLst/>
                <a:latin typeface="+mn-lt"/>
                <a:ea typeface="+mn-ea"/>
                <a:cs typeface="+mn-cs"/>
              </a:rPr>
              <a:t>*gPerCm2) ) &lt;&lt;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outcsv</a:t>
            </a:r>
            <a:r>
              <a:rPr lang="en-US" sz="1200" kern="1200" dirty="0">
                <a:solidFill>
                  <a:schemeClr val="tx1"/>
                </a:solidFill>
                <a:effectLst/>
                <a:latin typeface="+mn-lt"/>
                <a:ea typeface="+mn-ea"/>
                <a:cs typeface="+mn-cs"/>
              </a:rPr>
              <a:t> &lt;&lt; </a:t>
            </a:r>
            <a:r>
              <a:rPr lang="en-US" sz="1200" kern="1200" dirty="0" err="1">
                <a:solidFill>
                  <a:schemeClr val="tx1"/>
                </a:solidFill>
                <a:effectLst/>
                <a:latin typeface="+mn-lt"/>
                <a:ea typeface="+mn-ea"/>
                <a:cs typeface="+mn-cs"/>
              </a:rPr>
              <a:t>std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endl</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return 1;</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2295164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345949008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2389"/>
            <a:ext cx="4626429" cy="3084286"/>
          </a:xfrm>
          <a:prstGeom prst="rect">
            <a:avLst/>
          </a:prstGeom>
        </p:spPr>
      </p:pic>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3/12/21</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29" name="Rectangle 28"/>
          <p:cNvSpPr/>
          <p:nvPr userDrawn="1"/>
        </p:nvSpPr>
        <p:spPr>
          <a:xfrm>
            <a:off x="7565572" y="1360988"/>
            <a:ext cx="2623459" cy="1421017"/>
          </a:xfrm>
          <a:prstGeom prst="rect">
            <a:avLst/>
          </a:prstGeom>
          <a:blipFill dpi="0" rotWithShape="1">
            <a:blip r:embed="rId7"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Rectangle 31"/>
          <p:cNvSpPr/>
          <p:nvPr userDrawn="1"/>
        </p:nvSpPr>
        <p:spPr>
          <a:xfrm>
            <a:off x="789246" y="2922259"/>
            <a:ext cx="2006564" cy="973230"/>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Rectangle 32"/>
          <p:cNvSpPr/>
          <p:nvPr userDrawn="1"/>
        </p:nvSpPr>
        <p:spPr>
          <a:xfrm>
            <a:off x="2795810" y="2922259"/>
            <a:ext cx="1529379" cy="973230"/>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Rectangle 33"/>
          <p:cNvSpPr/>
          <p:nvPr userDrawn="1"/>
        </p:nvSpPr>
        <p:spPr>
          <a:xfrm>
            <a:off x="4325189" y="2922259"/>
            <a:ext cx="3240383" cy="973230"/>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3" name="Picture 12"/>
          <p:cNvPicPr>
            <a:picLocks noChangeAspect="1"/>
          </p:cNvPicPr>
          <p:nvPr userDrawn="1"/>
        </p:nvPicPr>
        <p:blipFill rotWithShape="1">
          <a:blip r:embed="rId3" cstate="email">
            <a:alphaModFix amt="70000"/>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3/12/21</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3/12/21</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3/12/21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3/12/21</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3/12/21</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3/12/21</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extLst>
      <p:ext uri="{BB962C8B-B14F-4D97-AF65-F5344CB8AC3E}">
        <p14:creationId xmlns:p14="http://schemas.microsoft.com/office/powerpoint/2010/main" val="137141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3/12/21</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0"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 id="2147483687"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wcjohns@sandia.gov"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InterSpec@sandia.gov"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31.tiff"/><Relationship Id="rId4" Type="http://schemas.openxmlformats.org/officeDocument/2006/relationships/image" Target="../media/image3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3.xml"/><Relationship Id="rId4" Type="http://schemas.openxmlformats.org/officeDocument/2006/relationships/image" Target="../media/image31.tiff"/></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3.xml"/><Relationship Id="rId4" Type="http://schemas.openxmlformats.org/officeDocument/2006/relationships/image" Target="../media/image41.sv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tiff"/><Relationship Id="rId1" Type="http://schemas.openxmlformats.org/officeDocument/2006/relationships/slideLayout" Target="../slideLayouts/slideLayout3.xml"/><Relationship Id="rId5" Type="http://schemas.openxmlformats.org/officeDocument/2006/relationships/image" Target="../media/image41.sv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41.sv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41.sv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github.com/sandialabs/InterSpec/"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sv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9.tif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tiff"/><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8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5" Type="http://schemas.openxmlformats.org/officeDocument/2006/relationships/image" Target="../media/image107.png"/><Relationship Id="rId4" Type="http://schemas.openxmlformats.org/officeDocument/2006/relationships/image" Target="../media/image106.png"/></Relationships>
</file>

<file path=ppt/slides/_rels/slide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91.xml.rels><?xml version="1.0" encoding="UTF-8" standalone="yes"?>
<Relationships xmlns="http://schemas.openxmlformats.org/package/2006/relationships"><Relationship Id="rId2" Type="http://schemas.openxmlformats.org/officeDocument/2006/relationships/hyperlink" Target="https://sandialabs.github.io/InterSpec/tutorials/#example-problem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Applied Gamma Spectroscopy using </a:t>
            </a:r>
            <a:r>
              <a:rPr lang="en-US" dirty="0" err="1"/>
              <a:t>InterSpec</a:t>
            </a:r>
            <a:endParaRPr lang="en-US" dirty="0"/>
          </a:p>
        </p:txBody>
      </p:sp>
      <p:sp>
        <p:nvSpPr>
          <p:cNvPr id="3" name="Subtitle 2"/>
          <p:cNvSpPr>
            <a:spLocks noGrp="1"/>
          </p:cNvSpPr>
          <p:nvPr>
            <p:ph type="subTitle" idx="1"/>
          </p:nvPr>
        </p:nvSpPr>
        <p:spPr/>
        <p:txBody>
          <a:bodyPr/>
          <a:lstStyle/>
          <a:p>
            <a:r>
              <a:rPr lang="en-US" dirty="0"/>
              <a:t>Will Johnson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
        <p:nvSpPr>
          <p:cNvPr id="4" name="TextBox 3">
            <a:extLst>
              <a:ext uri="{FF2B5EF4-FFF2-40B4-BE49-F238E27FC236}">
                <a16:creationId xmlns:a16="http://schemas.microsoft.com/office/drawing/2014/main" id="{259ECF9B-96C9-6D46-9250-B7B00E7A1113}"/>
              </a:ext>
            </a:extLst>
          </p:cNvPr>
          <p:cNvSpPr txBox="1"/>
          <p:nvPr/>
        </p:nvSpPr>
        <p:spPr>
          <a:xfrm>
            <a:off x="10145955" y="0"/>
            <a:ext cx="2082621" cy="307777"/>
          </a:xfrm>
          <a:prstGeom prst="rect">
            <a:avLst/>
          </a:prstGeom>
          <a:noFill/>
        </p:spPr>
        <p:txBody>
          <a:bodyPr wrap="none" rtlCol="0">
            <a:spAutoFit/>
          </a:bodyPr>
          <a:lstStyle/>
          <a:p>
            <a:r>
              <a:rPr lang="en-US" sz="1400" dirty="0">
                <a:latin typeface="+mj-lt"/>
              </a:rPr>
              <a:t>UUR SAND2021-2864 TR</a:t>
            </a:r>
          </a:p>
        </p:txBody>
      </p:sp>
      <p:sp>
        <p:nvSpPr>
          <p:cNvPr id="5" name="TextBox 4">
            <a:extLst>
              <a:ext uri="{FF2B5EF4-FFF2-40B4-BE49-F238E27FC236}">
                <a16:creationId xmlns:a16="http://schemas.microsoft.com/office/drawing/2014/main" id="{843996FB-79DD-4C46-86E6-4DC5582919EC}"/>
              </a:ext>
            </a:extLst>
          </p:cNvPr>
          <p:cNvSpPr txBox="1"/>
          <p:nvPr/>
        </p:nvSpPr>
        <p:spPr>
          <a:xfrm>
            <a:off x="700412" y="5660023"/>
            <a:ext cx="4227952" cy="369332"/>
          </a:xfrm>
          <a:prstGeom prst="rect">
            <a:avLst/>
          </a:prstGeom>
          <a:noFill/>
        </p:spPr>
        <p:txBody>
          <a:bodyPr wrap="none" rtlCol="0">
            <a:spAutoFit/>
          </a:bodyPr>
          <a:lstStyle/>
          <a:p>
            <a:r>
              <a:rPr lang="en-US" dirty="0">
                <a:latin typeface="+mj-lt"/>
                <a:hlinkClick r:id="rId3"/>
              </a:rPr>
              <a:t>wcjohns@sandia.gov</a:t>
            </a:r>
            <a:r>
              <a:rPr lang="en-US" dirty="0">
                <a:latin typeface="+mj-lt"/>
              </a:rPr>
              <a:t>, </a:t>
            </a:r>
            <a:r>
              <a:rPr lang="en-US" dirty="0">
                <a:latin typeface="+mj-lt"/>
                <a:hlinkClick r:id="rId4"/>
              </a:rPr>
              <a:t>InterSpec@sandia.gov</a:t>
            </a:r>
            <a:r>
              <a:rPr lang="en-US" dirty="0">
                <a:latin typeface="+mj-lt"/>
              </a:rPr>
              <a:t> </a:t>
            </a:r>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7EA9-27D4-3B41-8FF7-D201BE8A1035}"/>
              </a:ext>
            </a:extLst>
          </p:cNvPr>
          <p:cNvSpPr>
            <a:spLocks noGrp="1"/>
          </p:cNvSpPr>
          <p:nvPr>
            <p:ph type="title"/>
          </p:nvPr>
        </p:nvSpPr>
        <p:spPr/>
        <p:txBody>
          <a:bodyPr/>
          <a:lstStyle/>
          <a:p>
            <a:r>
              <a:rPr lang="en-US" dirty="0"/>
              <a:t>Physics Primer – interaction prob.: energy vs atomic number</a:t>
            </a:r>
          </a:p>
        </p:txBody>
      </p:sp>
      <p:sp>
        <p:nvSpPr>
          <p:cNvPr id="3" name="Slide Number Placeholder 2">
            <a:extLst>
              <a:ext uri="{FF2B5EF4-FFF2-40B4-BE49-F238E27FC236}">
                <a16:creationId xmlns:a16="http://schemas.microsoft.com/office/drawing/2014/main" id="{396C5528-990A-EE46-B8E1-54F8C659BA0D}"/>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4F14CD62-BA2A-8942-BBF0-AC13FF15CB60}"/>
              </a:ext>
            </a:extLst>
          </p:cNvPr>
          <p:cNvSpPr>
            <a:spLocks noGrp="1"/>
          </p:cNvSpPr>
          <p:nvPr>
            <p:ph type="body" sz="quarter" idx="10"/>
          </p:nvPr>
        </p:nvSpPr>
        <p:spPr>
          <a:xfrm>
            <a:off x="720648" y="893020"/>
            <a:ext cx="10058400" cy="3306153"/>
          </a:xfrm>
        </p:spPr>
        <p:txBody>
          <a:bodyPr/>
          <a:lstStyle/>
          <a:p>
            <a:r>
              <a:rPr lang="en-US" dirty="0"/>
              <a:t>The photon cross-section with matter varies by both photon energy and material atomic number</a:t>
            </a:r>
          </a:p>
        </p:txBody>
      </p:sp>
      <p:grpSp>
        <p:nvGrpSpPr>
          <p:cNvPr id="10" name="Group 9">
            <a:extLst>
              <a:ext uri="{FF2B5EF4-FFF2-40B4-BE49-F238E27FC236}">
                <a16:creationId xmlns:a16="http://schemas.microsoft.com/office/drawing/2014/main" id="{6A565729-185F-5C4E-9923-D352D7D47EAA}"/>
              </a:ext>
            </a:extLst>
          </p:cNvPr>
          <p:cNvGrpSpPr/>
          <p:nvPr/>
        </p:nvGrpSpPr>
        <p:grpSpPr>
          <a:xfrm>
            <a:off x="1810512" y="1185951"/>
            <a:ext cx="7459394" cy="4782312"/>
            <a:chOff x="2037144" y="2157044"/>
            <a:chExt cx="7643051" cy="4700956"/>
          </a:xfrm>
        </p:grpSpPr>
        <p:pic>
          <p:nvPicPr>
            <p:cNvPr id="11" name="Picture 10">
              <a:extLst>
                <a:ext uri="{FF2B5EF4-FFF2-40B4-BE49-F238E27FC236}">
                  <a16:creationId xmlns:a16="http://schemas.microsoft.com/office/drawing/2014/main" id="{DF9BEA24-B42D-2C4F-8607-D5E27E8545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37144" y="2157044"/>
              <a:ext cx="7643051" cy="4700956"/>
            </a:xfrm>
            <a:prstGeom prst="rect">
              <a:avLst/>
            </a:prstGeom>
          </p:spPr>
        </p:pic>
        <p:sp>
          <p:nvSpPr>
            <p:cNvPr id="12" name="TextBox 11">
              <a:extLst>
                <a:ext uri="{FF2B5EF4-FFF2-40B4-BE49-F238E27FC236}">
                  <a16:creationId xmlns:a16="http://schemas.microsoft.com/office/drawing/2014/main" id="{13AAF9E6-1A47-CA4A-B198-4B54B8EC4394}"/>
                </a:ext>
              </a:extLst>
            </p:cNvPr>
            <p:cNvSpPr txBox="1"/>
            <p:nvPr/>
          </p:nvSpPr>
          <p:spPr>
            <a:xfrm rot="2273808">
              <a:off x="3338434" y="5988695"/>
              <a:ext cx="2112579" cy="369332"/>
            </a:xfrm>
            <a:prstGeom prst="rect">
              <a:avLst/>
            </a:prstGeom>
            <a:noFill/>
          </p:spPr>
          <p:txBody>
            <a:bodyPr wrap="square" rtlCol="0">
              <a:spAutoFit/>
            </a:bodyPr>
            <a:lstStyle/>
            <a:p>
              <a:r>
                <a:rPr lang="en-US" dirty="0"/>
                <a:t>Energy (</a:t>
              </a:r>
              <a:r>
                <a:rPr lang="en-US" dirty="0" err="1"/>
                <a:t>keV</a:t>
              </a:r>
              <a:r>
                <a:rPr lang="en-US" dirty="0"/>
                <a:t>)</a:t>
              </a:r>
            </a:p>
          </p:txBody>
        </p:sp>
        <p:sp>
          <p:nvSpPr>
            <p:cNvPr id="13" name="TextBox 12">
              <a:extLst>
                <a:ext uri="{FF2B5EF4-FFF2-40B4-BE49-F238E27FC236}">
                  <a16:creationId xmlns:a16="http://schemas.microsoft.com/office/drawing/2014/main" id="{7F85B0E4-F69F-B641-938A-190FB495D753}"/>
                </a:ext>
              </a:extLst>
            </p:cNvPr>
            <p:cNvSpPr txBox="1"/>
            <p:nvPr/>
          </p:nvSpPr>
          <p:spPr>
            <a:xfrm rot="18809548">
              <a:off x="6483902" y="5618260"/>
              <a:ext cx="2054084" cy="369332"/>
            </a:xfrm>
            <a:prstGeom prst="rect">
              <a:avLst/>
            </a:prstGeom>
            <a:noFill/>
          </p:spPr>
          <p:txBody>
            <a:bodyPr wrap="square" rtlCol="0">
              <a:spAutoFit/>
            </a:bodyPr>
            <a:lstStyle/>
            <a:p>
              <a:r>
                <a:rPr lang="en-US" dirty="0"/>
                <a:t>Atomic Number</a:t>
              </a:r>
            </a:p>
          </p:txBody>
        </p:sp>
        <p:sp>
          <p:nvSpPr>
            <p:cNvPr id="14" name="TextBox 13">
              <a:extLst>
                <a:ext uri="{FF2B5EF4-FFF2-40B4-BE49-F238E27FC236}">
                  <a16:creationId xmlns:a16="http://schemas.microsoft.com/office/drawing/2014/main" id="{52F06985-DB5D-0A45-8B19-9BED8E992040}"/>
                </a:ext>
              </a:extLst>
            </p:cNvPr>
            <p:cNvSpPr txBox="1"/>
            <p:nvPr/>
          </p:nvSpPr>
          <p:spPr>
            <a:xfrm rot="15754847">
              <a:off x="2126880" y="4322856"/>
              <a:ext cx="2171238" cy="369332"/>
            </a:xfrm>
            <a:prstGeom prst="rect">
              <a:avLst/>
            </a:prstGeom>
            <a:noFill/>
          </p:spPr>
          <p:txBody>
            <a:bodyPr wrap="square" rtlCol="0">
              <a:spAutoFit/>
            </a:bodyPr>
            <a:lstStyle/>
            <a:p>
              <a:r>
                <a:rPr lang="en-US" dirty="0"/>
                <a:t>1-Fraction Interact</a:t>
              </a:r>
            </a:p>
          </p:txBody>
        </p:sp>
      </p:grpSp>
      <p:sp>
        <p:nvSpPr>
          <p:cNvPr id="5" name="TextBox 4">
            <a:extLst>
              <a:ext uri="{FF2B5EF4-FFF2-40B4-BE49-F238E27FC236}">
                <a16:creationId xmlns:a16="http://schemas.microsoft.com/office/drawing/2014/main" id="{0222D208-E7BF-DE44-8383-557867CBEAB0}"/>
              </a:ext>
            </a:extLst>
          </p:cNvPr>
          <p:cNvSpPr txBox="1"/>
          <p:nvPr/>
        </p:nvSpPr>
        <p:spPr>
          <a:xfrm>
            <a:off x="1160233" y="6021213"/>
            <a:ext cx="8759952" cy="584775"/>
          </a:xfrm>
          <a:prstGeom prst="rect">
            <a:avLst/>
          </a:prstGeom>
          <a:noFill/>
        </p:spPr>
        <p:txBody>
          <a:bodyPr wrap="square" rtlCol="0">
            <a:spAutoFit/>
          </a:bodyPr>
          <a:lstStyle/>
          <a:p>
            <a:r>
              <a:rPr lang="en-US" sz="1600" dirty="0">
                <a:latin typeface="+mj-lt"/>
              </a:rPr>
              <a:t>Note that above ~300 keV all the atomic numbers start looking similar, so to distinguish AN of shielding, we’ll need gammas bellow 300 keV</a:t>
            </a:r>
          </a:p>
        </p:txBody>
      </p:sp>
    </p:spTree>
    <p:extLst>
      <p:ext uri="{BB962C8B-B14F-4D97-AF65-F5344CB8AC3E}">
        <p14:creationId xmlns:p14="http://schemas.microsoft.com/office/powerpoint/2010/main" val="303112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D22A-C977-4049-9837-44CE21E896D2}"/>
              </a:ext>
            </a:extLst>
          </p:cNvPr>
          <p:cNvSpPr>
            <a:spLocks noGrp="1"/>
          </p:cNvSpPr>
          <p:nvPr>
            <p:ph type="title"/>
          </p:nvPr>
        </p:nvSpPr>
        <p:spPr/>
        <p:txBody>
          <a:bodyPr/>
          <a:lstStyle/>
          <a:p>
            <a:r>
              <a:rPr lang="en-US" dirty="0"/>
              <a:t>Physics Primer – gamma and X-ray detection</a:t>
            </a:r>
          </a:p>
        </p:txBody>
      </p:sp>
      <p:sp>
        <p:nvSpPr>
          <p:cNvPr id="3" name="Content Placeholder 2">
            <a:extLst>
              <a:ext uri="{FF2B5EF4-FFF2-40B4-BE49-F238E27FC236}">
                <a16:creationId xmlns:a16="http://schemas.microsoft.com/office/drawing/2014/main" id="{5F78BFA8-0DB6-EF4A-A872-C45EF36F36EF}"/>
              </a:ext>
            </a:extLst>
          </p:cNvPr>
          <p:cNvSpPr>
            <a:spLocks noGrp="1"/>
          </p:cNvSpPr>
          <p:nvPr>
            <p:ph idx="1"/>
          </p:nvPr>
        </p:nvSpPr>
        <p:spPr>
          <a:xfrm>
            <a:off x="720648" y="1074392"/>
            <a:ext cx="8018107" cy="3433635"/>
          </a:xfrm>
        </p:spPr>
        <p:txBody>
          <a:bodyPr/>
          <a:lstStyle/>
          <a:p>
            <a:r>
              <a:rPr lang="en-US" dirty="0"/>
              <a:t>Gamma and X-rays are most commonly detected using either:</a:t>
            </a:r>
          </a:p>
          <a:p>
            <a:pPr lvl="1"/>
            <a:r>
              <a:rPr lang="en-US" dirty="0"/>
              <a:t>Scintillation systems: a crystal converts the incoming gamma/X-ray into a bunch of lower-wavelength photons whose intensity is proportional to incoming gamma energy</a:t>
            </a:r>
          </a:p>
          <a:p>
            <a:pPr lvl="2"/>
            <a:r>
              <a:rPr lang="en-US" dirty="0"/>
              <a:t>Example scintillators are: Sodium Iodide (</a:t>
            </a:r>
            <a:r>
              <a:rPr lang="en-US" dirty="0" err="1"/>
              <a:t>NaI</a:t>
            </a:r>
            <a:r>
              <a:rPr lang="en-US" dirty="0"/>
              <a:t>), Lanthanum Bromide (LaBr</a:t>
            </a:r>
            <a:r>
              <a:rPr lang="en-US" baseline="-25000" dirty="0"/>
              <a:t>3</a:t>
            </a:r>
            <a:r>
              <a:rPr lang="en-US" dirty="0"/>
              <a:t>), Cesium Iodide (</a:t>
            </a:r>
            <a:r>
              <a:rPr lang="en-US" dirty="0" err="1"/>
              <a:t>CsI</a:t>
            </a:r>
            <a:r>
              <a:rPr lang="en-US" dirty="0"/>
              <a:t>), etc.</a:t>
            </a:r>
          </a:p>
          <a:p>
            <a:pPr lvl="1"/>
            <a:r>
              <a:rPr lang="en-US" dirty="0"/>
              <a:t>Semiconductor-based systems: these readout the charge carriers (electrons and holes) created in the semiconductor by the incoming gamma rays.  Most common type is High-Purity Germanium (</a:t>
            </a:r>
            <a:r>
              <a:rPr lang="en-US" dirty="0" err="1"/>
              <a:t>HPGe</a:t>
            </a:r>
            <a:r>
              <a:rPr lang="en-US" dirty="0"/>
              <a:t>), and either liquid nitrogen, or mechanically cooled</a:t>
            </a:r>
          </a:p>
          <a:p>
            <a:pPr lvl="1"/>
            <a:endParaRPr lang="en-US" dirty="0"/>
          </a:p>
        </p:txBody>
      </p:sp>
      <p:sp>
        <p:nvSpPr>
          <p:cNvPr id="4" name="Slide Number Placeholder 3">
            <a:extLst>
              <a:ext uri="{FF2B5EF4-FFF2-40B4-BE49-F238E27FC236}">
                <a16:creationId xmlns:a16="http://schemas.microsoft.com/office/drawing/2014/main" id="{1479B8D6-588A-EC47-AD8B-975CFDE8B29C}"/>
              </a:ext>
            </a:extLst>
          </p:cNvPr>
          <p:cNvSpPr>
            <a:spLocks noGrp="1"/>
          </p:cNvSpPr>
          <p:nvPr>
            <p:ph type="sldNum" sz="quarter" idx="12"/>
          </p:nvPr>
        </p:nvSpPr>
        <p:spPr/>
        <p:txBody>
          <a:bodyPr/>
          <a:lstStyle/>
          <a:p>
            <a:fld id="{6113E31D-E2AB-40D1-8B51-AFA5AFEF393A}" type="slidenum">
              <a:rPr lang="en-US" smtClean="0"/>
              <a:t>11</a:t>
            </a:fld>
            <a:endParaRPr lang="en-US" dirty="0"/>
          </a:p>
        </p:txBody>
      </p:sp>
      <p:pic>
        <p:nvPicPr>
          <p:cNvPr id="10" name="Picture 9">
            <a:extLst>
              <a:ext uri="{FF2B5EF4-FFF2-40B4-BE49-F238E27FC236}">
                <a16:creationId xmlns:a16="http://schemas.microsoft.com/office/drawing/2014/main" id="{675F02F4-E13C-AE42-A064-8761D5C285B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5262" y="3156424"/>
            <a:ext cx="8018107" cy="3629249"/>
          </a:xfrm>
          <a:prstGeom prst="rect">
            <a:avLst/>
          </a:prstGeom>
        </p:spPr>
      </p:pic>
      <p:sp>
        <p:nvSpPr>
          <p:cNvPr id="11" name="TextBox 10">
            <a:extLst>
              <a:ext uri="{FF2B5EF4-FFF2-40B4-BE49-F238E27FC236}">
                <a16:creationId xmlns:a16="http://schemas.microsoft.com/office/drawing/2014/main" id="{4B98B304-A0A4-A94C-91AD-FAF093B67F04}"/>
              </a:ext>
            </a:extLst>
          </p:cNvPr>
          <p:cNvSpPr txBox="1"/>
          <p:nvPr/>
        </p:nvSpPr>
        <p:spPr>
          <a:xfrm>
            <a:off x="6250670" y="3429000"/>
            <a:ext cx="2620370" cy="923330"/>
          </a:xfrm>
          <a:prstGeom prst="rect">
            <a:avLst/>
          </a:prstGeom>
          <a:noFill/>
        </p:spPr>
        <p:txBody>
          <a:bodyPr wrap="square" rtlCol="0">
            <a:spAutoFit/>
          </a:bodyPr>
          <a:lstStyle/>
          <a:p>
            <a:r>
              <a:rPr lang="en-US" dirty="0" err="1">
                <a:solidFill>
                  <a:srgbClr val="27FFFF"/>
                </a:solidFill>
              </a:rPr>
              <a:t>HPGe</a:t>
            </a:r>
            <a:endParaRPr lang="en-US" dirty="0">
              <a:solidFill>
                <a:srgbClr val="27FFFF"/>
              </a:solidFill>
            </a:endParaRPr>
          </a:p>
          <a:p>
            <a:endParaRPr lang="en-US" dirty="0">
              <a:solidFill>
                <a:srgbClr val="27FFFF"/>
              </a:solidFill>
            </a:endParaRPr>
          </a:p>
          <a:p>
            <a:r>
              <a:rPr lang="en-US" dirty="0"/>
              <a:t>Scintillator (</a:t>
            </a:r>
            <a:r>
              <a:rPr lang="en-US" dirty="0" err="1"/>
              <a:t>NaI</a:t>
            </a:r>
            <a:r>
              <a:rPr lang="en-US" dirty="0"/>
              <a:t>)</a:t>
            </a:r>
          </a:p>
        </p:txBody>
      </p:sp>
      <p:cxnSp>
        <p:nvCxnSpPr>
          <p:cNvPr id="13" name="Straight Arrow Connector 12">
            <a:extLst>
              <a:ext uri="{FF2B5EF4-FFF2-40B4-BE49-F238E27FC236}">
                <a16:creationId xmlns:a16="http://schemas.microsoft.com/office/drawing/2014/main" id="{2423886B-5AA3-7648-801B-815CAE53CF08}"/>
              </a:ext>
            </a:extLst>
          </p:cNvPr>
          <p:cNvCxnSpPr>
            <a:cxnSpLocks/>
          </p:cNvCxnSpPr>
          <p:nvPr/>
        </p:nvCxnSpPr>
        <p:spPr>
          <a:xfrm flipH="1">
            <a:off x="3875960" y="3630304"/>
            <a:ext cx="2374710" cy="172451"/>
          </a:xfrm>
          <a:prstGeom prst="straightConnector1">
            <a:avLst/>
          </a:prstGeom>
          <a:ln w="34925">
            <a:solidFill>
              <a:srgbClr val="27FF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84A379-CF09-D94D-A30B-9F6CC443FF44}"/>
              </a:ext>
            </a:extLst>
          </p:cNvPr>
          <p:cNvCxnSpPr>
            <a:cxnSpLocks/>
          </p:cNvCxnSpPr>
          <p:nvPr/>
        </p:nvCxnSpPr>
        <p:spPr>
          <a:xfrm flipH="1">
            <a:off x="3875960" y="4155311"/>
            <a:ext cx="2374710" cy="380253"/>
          </a:xfrm>
          <a:prstGeom prst="straightConnector1">
            <a:avLst/>
          </a:prstGeom>
          <a:ln w="34925">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77A8EF46-2759-AD4F-81EB-44F2532B92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19074" y="4606456"/>
            <a:ext cx="2620370" cy="2017685"/>
          </a:xfrm>
          <a:prstGeom prst="rect">
            <a:avLst/>
          </a:prstGeom>
        </p:spPr>
      </p:pic>
      <p:sp>
        <p:nvSpPr>
          <p:cNvPr id="19" name="TextBox 18">
            <a:extLst>
              <a:ext uri="{FF2B5EF4-FFF2-40B4-BE49-F238E27FC236}">
                <a16:creationId xmlns:a16="http://schemas.microsoft.com/office/drawing/2014/main" id="{FD380F1D-3CF8-B646-88F0-5108D0BF090D}"/>
              </a:ext>
            </a:extLst>
          </p:cNvPr>
          <p:cNvSpPr txBox="1"/>
          <p:nvPr/>
        </p:nvSpPr>
        <p:spPr>
          <a:xfrm>
            <a:off x="8717574" y="6362419"/>
            <a:ext cx="3423369" cy="338554"/>
          </a:xfrm>
          <a:prstGeom prst="rect">
            <a:avLst/>
          </a:prstGeom>
          <a:noFill/>
        </p:spPr>
        <p:txBody>
          <a:bodyPr wrap="square" rtlCol="0">
            <a:spAutoFit/>
          </a:bodyPr>
          <a:lstStyle/>
          <a:p>
            <a:r>
              <a:rPr lang="en-US" sz="800" dirty="0"/>
              <a:t>From: https://</a:t>
            </a:r>
            <a:r>
              <a:rPr lang="en-US" sz="800" dirty="0" err="1"/>
              <a:t>www.ortec-online.com</a:t>
            </a:r>
            <a:r>
              <a:rPr lang="en-US" sz="800" dirty="0"/>
              <a:t>/products/nuclear-security-and-safeguards/hand-held-radioisotope-identifiers-</a:t>
            </a:r>
            <a:r>
              <a:rPr lang="en-US" sz="800" dirty="0" err="1"/>
              <a:t>riids</a:t>
            </a:r>
            <a:r>
              <a:rPr lang="en-US" sz="800" dirty="0"/>
              <a:t>/detective-x</a:t>
            </a:r>
          </a:p>
        </p:txBody>
      </p:sp>
      <p:pic>
        <p:nvPicPr>
          <p:cNvPr id="20" name="Picture 19">
            <a:extLst>
              <a:ext uri="{FF2B5EF4-FFF2-40B4-BE49-F238E27FC236}">
                <a16:creationId xmlns:a16="http://schemas.microsoft.com/office/drawing/2014/main" id="{3448AFF4-1370-6241-B508-D70AC20F6E4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9515809" y="343934"/>
            <a:ext cx="2149078" cy="2235041"/>
          </a:xfrm>
          <a:prstGeom prst="rect">
            <a:avLst/>
          </a:prstGeom>
        </p:spPr>
      </p:pic>
      <p:sp>
        <p:nvSpPr>
          <p:cNvPr id="21" name="TextBox 20">
            <a:extLst>
              <a:ext uri="{FF2B5EF4-FFF2-40B4-BE49-F238E27FC236}">
                <a16:creationId xmlns:a16="http://schemas.microsoft.com/office/drawing/2014/main" id="{DA53610D-F593-9D43-96D9-7ECC30FDD05D}"/>
              </a:ext>
            </a:extLst>
          </p:cNvPr>
          <p:cNvSpPr txBox="1"/>
          <p:nvPr/>
        </p:nvSpPr>
        <p:spPr>
          <a:xfrm>
            <a:off x="9084141" y="1856332"/>
            <a:ext cx="3012415" cy="215444"/>
          </a:xfrm>
          <a:prstGeom prst="rect">
            <a:avLst/>
          </a:prstGeom>
          <a:noFill/>
        </p:spPr>
        <p:txBody>
          <a:bodyPr wrap="square" rtlCol="0">
            <a:spAutoFit/>
          </a:bodyPr>
          <a:lstStyle/>
          <a:p>
            <a:r>
              <a:rPr lang="en-US" sz="800" dirty="0"/>
              <a:t>From https://</a:t>
            </a:r>
            <a:r>
              <a:rPr lang="en-US" sz="800" dirty="0" err="1"/>
              <a:t>www.flir.com</a:t>
            </a:r>
            <a:r>
              <a:rPr lang="en-US" sz="800" dirty="0"/>
              <a:t>/products/identifinder-r400/</a:t>
            </a:r>
          </a:p>
        </p:txBody>
      </p:sp>
      <p:pic>
        <p:nvPicPr>
          <p:cNvPr id="22" name="Picture 21">
            <a:extLst>
              <a:ext uri="{FF2B5EF4-FFF2-40B4-BE49-F238E27FC236}">
                <a16:creationId xmlns:a16="http://schemas.microsoft.com/office/drawing/2014/main" id="{657F6087-AFE5-E947-AA23-264B3A93982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19074" y="2334297"/>
            <a:ext cx="966805" cy="2272405"/>
          </a:xfrm>
          <a:prstGeom prst="rect">
            <a:avLst/>
          </a:prstGeom>
        </p:spPr>
      </p:pic>
      <p:sp>
        <p:nvSpPr>
          <p:cNvPr id="23" name="TextBox 22">
            <a:extLst>
              <a:ext uri="{FF2B5EF4-FFF2-40B4-BE49-F238E27FC236}">
                <a16:creationId xmlns:a16="http://schemas.microsoft.com/office/drawing/2014/main" id="{C06F7EAD-29F5-0B4C-A94B-63428F6D9580}"/>
              </a:ext>
            </a:extLst>
          </p:cNvPr>
          <p:cNvSpPr txBox="1"/>
          <p:nvPr/>
        </p:nvSpPr>
        <p:spPr>
          <a:xfrm>
            <a:off x="10105053" y="3295389"/>
            <a:ext cx="1928973" cy="461665"/>
          </a:xfrm>
          <a:prstGeom prst="rect">
            <a:avLst/>
          </a:prstGeom>
          <a:noFill/>
        </p:spPr>
        <p:txBody>
          <a:bodyPr wrap="square" rtlCol="0">
            <a:spAutoFit/>
          </a:bodyPr>
          <a:lstStyle/>
          <a:p>
            <a:r>
              <a:rPr lang="en-US" sz="800" dirty="0"/>
              <a:t>From: https://</a:t>
            </a:r>
            <a:r>
              <a:rPr lang="en-US" sz="800" dirty="0" err="1"/>
              <a:t>www.mirion.com</a:t>
            </a:r>
            <a:r>
              <a:rPr lang="en-US" sz="800" dirty="0"/>
              <a:t>/products/</a:t>
            </a:r>
            <a:r>
              <a:rPr lang="en-US" sz="800" dirty="0" err="1"/>
              <a:t>ulb</a:t>
            </a:r>
            <a:r>
              <a:rPr lang="en-US" sz="800" dirty="0"/>
              <a:t>-ultra-low-background-cryostats</a:t>
            </a:r>
          </a:p>
        </p:txBody>
      </p:sp>
    </p:spTree>
    <p:extLst>
      <p:ext uri="{BB962C8B-B14F-4D97-AF65-F5344CB8AC3E}">
        <p14:creationId xmlns:p14="http://schemas.microsoft.com/office/powerpoint/2010/main" val="278496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DFA9A-2FC0-AD40-A5AF-C23BB731C891}"/>
              </a:ext>
            </a:extLst>
          </p:cNvPr>
          <p:cNvSpPr>
            <a:spLocks noGrp="1"/>
          </p:cNvSpPr>
          <p:nvPr>
            <p:ph type="title"/>
          </p:nvPr>
        </p:nvSpPr>
        <p:spPr/>
        <p:txBody>
          <a:bodyPr/>
          <a:lstStyle/>
          <a:p>
            <a:r>
              <a:rPr lang="en-US" dirty="0"/>
              <a:t>Physics Primer – anatomy of the detected spectrum</a:t>
            </a:r>
          </a:p>
        </p:txBody>
      </p:sp>
      <p:sp>
        <p:nvSpPr>
          <p:cNvPr id="4" name="Slide Number Placeholder 3">
            <a:extLst>
              <a:ext uri="{FF2B5EF4-FFF2-40B4-BE49-F238E27FC236}">
                <a16:creationId xmlns:a16="http://schemas.microsoft.com/office/drawing/2014/main" id="{E462EE35-C162-E549-A27B-6C1D02825884}"/>
              </a:ext>
            </a:extLst>
          </p:cNvPr>
          <p:cNvSpPr>
            <a:spLocks noGrp="1"/>
          </p:cNvSpPr>
          <p:nvPr>
            <p:ph type="sldNum" sz="quarter" idx="12"/>
          </p:nvPr>
        </p:nvSpPr>
        <p:spPr/>
        <p:txBody>
          <a:bodyPr/>
          <a:lstStyle/>
          <a:p>
            <a:fld id="{6113E31D-E2AB-40D1-8B51-AFA5AFEF393A}" type="slidenum">
              <a:rPr lang="en-US" smtClean="0"/>
              <a:t>12</a:t>
            </a:fld>
            <a:endParaRPr lang="en-US" dirty="0"/>
          </a:p>
        </p:txBody>
      </p:sp>
      <p:sp>
        <p:nvSpPr>
          <p:cNvPr id="5" name="Content Placeholder 2">
            <a:extLst>
              <a:ext uri="{FF2B5EF4-FFF2-40B4-BE49-F238E27FC236}">
                <a16:creationId xmlns:a16="http://schemas.microsoft.com/office/drawing/2014/main" id="{494FAC77-341A-5A47-8F7E-4DB58B047509}"/>
              </a:ext>
            </a:extLst>
          </p:cNvPr>
          <p:cNvSpPr txBox="1">
            <a:spLocks/>
          </p:cNvSpPr>
          <p:nvPr/>
        </p:nvSpPr>
        <p:spPr>
          <a:xfrm>
            <a:off x="720648" y="1595281"/>
            <a:ext cx="10058400" cy="3433635"/>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When a gamma ray is incident on a detector, some things that may happen are:</a:t>
            </a:r>
          </a:p>
          <a:p>
            <a:pPr lvl="1"/>
            <a:r>
              <a:rPr lang="en-US" dirty="0"/>
              <a:t>Not interact with the detector at all</a:t>
            </a:r>
          </a:p>
          <a:p>
            <a:pPr lvl="1"/>
            <a:r>
              <a:rPr lang="en-US" dirty="0"/>
              <a:t>Scatter one-or-more times in the detection medium and then leave, depositing a portion of its original energy</a:t>
            </a:r>
          </a:p>
          <a:p>
            <a:pPr lvl="1"/>
            <a:r>
              <a:rPr lang="en-US" dirty="0"/>
              <a:t>Cause pair-production (create e</a:t>
            </a:r>
            <a:r>
              <a:rPr lang="en-US" baseline="30000" dirty="0"/>
              <a:t>+</a:t>
            </a:r>
            <a:r>
              <a:rPr lang="en-US" dirty="0"/>
              <a:t> and e</a:t>
            </a:r>
            <a:r>
              <a:rPr lang="en-US" baseline="30000" dirty="0"/>
              <a:t>-</a:t>
            </a:r>
            <a:r>
              <a:rPr lang="en-US" dirty="0"/>
              <a:t> pair) in the detector, with the e</a:t>
            </a:r>
            <a:r>
              <a:rPr lang="en-US" baseline="30000" dirty="0"/>
              <a:t>+</a:t>
            </a:r>
            <a:r>
              <a:rPr lang="en-US" dirty="0"/>
              <a:t> recombining with an e</a:t>
            </a:r>
            <a:r>
              <a:rPr lang="en-US" baseline="30000" dirty="0"/>
              <a:t>-</a:t>
            </a:r>
            <a:r>
              <a:rPr lang="en-US" dirty="0"/>
              <a:t> to create two 511 keV gammas – which one or both of may exit the detector without depositing their energy</a:t>
            </a:r>
          </a:p>
          <a:p>
            <a:pPr lvl="1"/>
            <a:r>
              <a:rPr lang="en-US" dirty="0"/>
              <a:t>Deposit its full energy in the detector.  The full energy may or may not be read out.</a:t>
            </a:r>
          </a:p>
          <a:p>
            <a:pPr lvl="1"/>
            <a:endParaRPr lang="en-US" dirty="0"/>
          </a:p>
          <a:p>
            <a:r>
              <a:rPr lang="en-US" dirty="0"/>
              <a:t>The deposition and read-out of the full energy of the gamma/X-ray leads to photo-peaks</a:t>
            </a:r>
          </a:p>
          <a:p>
            <a:r>
              <a:rPr lang="en-US" dirty="0"/>
              <a:t>Otherwise, you get contribution to the continuum, backscatter/Compton “peaks”, or escape peaks </a:t>
            </a:r>
          </a:p>
        </p:txBody>
      </p:sp>
    </p:spTree>
    <p:extLst>
      <p:ext uri="{BB962C8B-B14F-4D97-AF65-F5344CB8AC3E}">
        <p14:creationId xmlns:p14="http://schemas.microsoft.com/office/powerpoint/2010/main" val="125085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E397-28A8-A14E-B332-7DFA47AD3D89}"/>
              </a:ext>
            </a:extLst>
          </p:cNvPr>
          <p:cNvSpPr>
            <a:spLocks noGrp="1"/>
          </p:cNvSpPr>
          <p:nvPr>
            <p:ph type="title"/>
          </p:nvPr>
        </p:nvSpPr>
        <p:spPr/>
        <p:txBody>
          <a:bodyPr/>
          <a:lstStyle/>
          <a:p>
            <a:r>
              <a:rPr lang="en-US" dirty="0"/>
              <a:t>Physics Primer – anatomy of the detected spectrum (cont.)</a:t>
            </a:r>
          </a:p>
        </p:txBody>
      </p:sp>
      <p:pic>
        <p:nvPicPr>
          <p:cNvPr id="6" name="Content Placeholder 5">
            <a:extLst>
              <a:ext uri="{FF2B5EF4-FFF2-40B4-BE49-F238E27FC236}">
                <a16:creationId xmlns:a16="http://schemas.microsoft.com/office/drawing/2014/main" id="{26E367D0-574E-C846-B926-BBA43E747F7B}"/>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720646" y="929996"/>
            <a:ext cx="11226348" cy="5568696"/>
          </a:xfrm>
        </p:spPr>
      </p:pic>
      <p:sp>
        <p:nvSpPr>
          <p:cNvPr id="4" name="Slide Number Placeholder 3">
            <a:extLst>
              <a:ext uri="{FF2B5EF4-FFF2-40B4-BE49-F238E27FC236}">
                <a16:creationId xmlns:a16="http://schemas.microsoft.com/office/drawing/2014/main" id="{1E8751A3-0129-2B41-BB1D-CECFF0566342}"/>
              </a:ext>
            </a:extLst>
          </p:cNvPr>
          <p:cNvSpPr>
            <a:spLocks noGrp="1"/>
          </p:cNvSpPr>
          <p:nvPr>
            <p:ph type="sldNum" sz="quarter" idx="12"/>
          </p:nvPr>
        </p:nvSpPr>
        <p:spPr/>
        <p:txBody>
          <a:bodyPr/>
          <a:lstStyle/>
          <a:p>
            <a:fld id="{6113E31D-E2AB-40D1-8B51-AFA5AFEF393A}" type="slidenum">
              <a:rPr lang="en-US" smtClean="0"/>
              <a:t>13</a:t>
            </a:fld>
            <a:endParaRPr lang="en-US" dirty="0"/>
          </a:p>
        </p:txBody>
      </p:sp>
      <p:sp>
        <p:nvSpPr>
          <p:cNvPr id="7" name="TextBox 6">
            <a:extLst>
              <a:ext uri="{FF2B5EF4-FFF2-40B4-BE49-F238E27FC236}">
                <a16:creationId xmlns:a16="http://schemas.microsoft.com/office/drawing/2014/main" id="{2D5A7021-A52A-0E4C-A258-4F690D54FB28}"/>
              </a:ext>
            </a:extLst>
          </p:cNvPr>
          <p:cNvSpPr txBox="1"/>
          <p:nvPr/>
        </p:nvSpPr>
        <p:spPr>
          <a:xfrm>
            <a:off x="3815787" y="1111170"/>
            <a:ext cx="4560425" cy="646331"/>
          </a:xfrm>
          <a:prstGeom prst="rect">
            <a:avLst/>
          </a:prstGeom>
          <a:noFill/>
        </p:spPr>
        <p:txBody>
          <a:bodyPr wrap="square" rtlCol="0">
            <a:spAutoFit/>
          </a:bodyPr>
          <a:lstStyle/>
          <a:p>
            <a:r>
              <a:rPr lang="en-US" dirty="0">
                <a:latin typeface="+mj-lt"/>
              </a:rPr>
              <a:t>A U232 spectrum, with no background, for a </a:t>
            </a:r>
            <a:r>
              <a:rPr lang="en-US" dirty="0" err="1">
                <a:latin typeface="+mj-lt"/>
              </a:rPr>
              <a:t>HPGe</a:t>
            </a:r>
            <a:r>
              <a:rPr lang="en-US" dirty="0">
                <a:latin typeface="+mj-lt"/>
              </a:rPr>
              <a:t> detector – log-y axis</a:t>
            </a:r>
          </a:p>
        </p:txBody>
      </p:sp>
    </p:spTree>
    <p:extLst>
      <p:ext uri="{BB962C8B-B14F-4D97-AF65-F5344CB8AC3E}">
        <p14:creationId xmlns:p14="http://schemas.microsoft.com/office/powerpoint/2010/main" val="344891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E397-28A8-A14E-B332-7DFA47AD3D89}"/>
              </a:ext>
            </a:extLst>
          </p:cNvPr>
          <p:cNvSpPr>
            <a:spLocks noGrp="1"/>
          </p:cNvSpPr>
          <p:nvPr>
            <p:ph type="title"/>
          </p:nvPr>
        </p:nvSpPr>
        <p:spPr/>
        <p:txBody>
          <a:bodyPr/>
          <a:lstStyle/>
          <a:p>
            <a:r>
              <a:rPr lang="en-US" dirty="0"/>
              <a:t>Physics Primer – anatomy of the detected spectrum (cont.)</a:t>
            </a:r>
          </a:p>
        </p:txBody>
      </p:sp>
      <p:sp>
        <p:nvSpPr>
          <p:cNvPr id="4" name="Slide Number Placeholder 3">
            <a:extLst>
              <a:ext uri="{FF2B5EF4-FFF2-40B4-BE49-F238E27FC236}">
                <a16:creationId xmlns:a16="http://schemas.microsoft.com/office/drawing/2014/main" id="{1E8751A3-0129-2B41-BB1D-CECFF0566342}"/>
              </a:ext>
            </a:extLst>
          </p:cNvPr>
          <p:cNvSpPr>
            <a:spLocks noGrp="1"/>
          </p:cNvSpPr>
          <p:nvPr>
            <p:ph type="sldNum" sz="quarter" idx="12"/>
          </p:nvPr>
        </p:nvSpPr>
        <p:spPr/>
        <p:txBody>
          <a:bodyPr/>
          <a:lstStyle/>
          <a:p>
            <a:fld id="{6113E31D-E2AB-40D1-8B51-AFA5AFEF393A}" type="slidenum">
              <a:rPr lang="en-US" smtClean="0"/>
              <a:t>14</a:t>
            </a:fld>
            <a:endParaRPr lang="en-US" dirty="0"/>
          </a:p>
        </p:txBody>
      </p:sp>
      <p:pic>
        <p:nvPicPr>
          <p:cNvPr id="17" name="Picture 16">
            <a:extLst>
              <a:ext uri="{FF2B5EF4-FFF2-40B4-BE49-F238E27FC236}">
                <a16:creationId xmlns:a16="http://schemas.microsoft.com/office/drawing/2014/main" id="{C2424241-D991-BA48-AFA4-9D2A276A03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7899" y="1519714"/>
            <a:ext cx="9857917" cy="4889902"/>
          </a:xfrm>
          <a:prstGeom prst="rect">
            <a:avLst/>
          </a:prstGeom>
        </p:spPr>
      </p:pic>
      <p:sp>
        <p:nvSpPr>
          <p:cNvPr id="15" name="TextBox 14">
            <a:extLst>
              <a:ext uri="{FF2B5EF4-FFF2-40B4-BE49-F238E27FC236}">
                <a16:creationId xmlns:a16="http://schemas.microsoft.com/office/drawing/2014/main" id="{1B0C04A0-9F97-924B-98C1-E4C08CF09573}"/>
              </a:ext>
            </a:extLst>
          </p:cNvPr>
          <p:cNvSpPr txBox="1"/>
          <p:nvPr/>
        </p:nvSpPr>
        <p:spPr>
          <a:xfrm>
            <a:off x="2392879" y="818374"/>
            <a:ext cx="7187878" cy="646331"/>
          </a:xfrm>
          <a:prstGeom prst="rect">
            <a:avLst/>
          </a:prstGeom>
          <a:noFill/>
        </p:spPr>
        <p:txBody>
          <a:bodyPr wrap="square" rtlCol="0">
            <a:spAutoFit/>
          </a:bodyPr>
          <a:lstStyle/>
          <a:p>
            <a:r>
              <a:rPr lang="en-US" dirty="0">
                <a:latin typeface="+mj-lt"/>
              </a:rPr>
              <a:t>Blue reference lines show gammas produced by U232 or its prodigy</a:t>
            </a:r>
          </a:p>
          <a:p>
            <a:r>
              <a:rPr lang="en-US" dirty="0">
                <a:latin typeface="+mj-lt"/>
              </a:rPr>
              <a:t>Dashed blue lines are X-rays produced during decay</a:t>
            </a:r>
          </a:p>
        </p:txBody>
      </p:sp>
      <p:sp>
        <p:nvSpPr>
          <p:cNvPr id="18" name="TextBox 17">
            <a:extLst>
              <a:ext uri="{FF2B5EF4-FFF2-40B4-BE49-F238E27FC236}">
                <a16:creationId xmlns:a16="http://schemas.microsoft.com/office/drawing/2014/main" id="{3780F77B-7513-114E-91E9-0D9B14BEBD54}"/>
              </a:ext>
            </a:extLst>
          </p:cNvPr>
          <p:cNvSpPr txBox="1"/>
          <p:nvPr/>
        </p:nvSpPr>
        <p:spPr>
          <a:xfrm>
            <a:off x="1197899" y="6426117"/>
            <a:ext cx="10909220" cy="369332"/>
          </a:xfrm>
          <a:prstGeom prst="rect">
            <a:avLst/>
          </a:prstGeom>
          <a:noFill/>
        </p:spPr>
        <p:txBody>
          <a:bodyPr wrap="square" rtlCol="0">
            <a:spAutoFit/>
          </a:bodyPr>
          <a:lstStyle/>
          <a:p>
            <a:r>
              <a:rPr lang="en-US" dirty="0">
                <a:latin typeface="+mj-lt"/>
              </a:rPr>
              <a:t>Note: the y-axis is log, but reference lines are shown linear to </a:t>
            </a:r>
            <a:r>
              <a:rPr lang="en-US" dirty="0" err="1">
                <a:latin typeface="+mj-lt"/>
              </a:rPr>
              <a:t>kinda</a:t>
            </a:r>
            <a:r>
              <a:rPr lang="en-US" dirty="0">
                <a:latin typeface="+mj-lt"/>
              </a:rPr>
              <a:t> compensate for continuum</a:t>
            </a:r>
          </a:p>
        </p:txBody>
      </p:sp>
      <p:sp>
        <p:nvSpPr>
          <p:cNvPr id="19" name="TextBox 18">
            <a:extLst>
              <a:ext uri="{FF2B5EF4-FFF2-40B4-BE49-F238E27FC236}">
                <a16:creationId xmlns:a16="http://schemas.microsoft.com/office/drawing/2014/main" id="{F79D2D85-050A-2549-98F4-A3251C9E2E2E}"/>
              </a:ext>
            </a:extLst>
          </p:cNvPr>
          <p:cNvSpPr txBox="1"/>
          <p:nvPr/>
        </p:nvSpPr>
        <p:spPr>
          <a:xfrm>
            <a:off x="3461796" y="1464705"/>
            <a:ext cx="8331550" cy="1138773"/>
          </a:xfrm>
          <a:prstGeom prst="rect">
            <a:avLst/>
          </a:prstGeom>
          <a:noFill/>
        </p:spPr>
        <p:txBody>
          <a:bodyPr wrap="square" rtlCol="0">
            <a:spAutoFit/>
          </a:bodyPr>
          <a:lstStyle/>
          <a:p>
            <a:r>
              <a:rPr lang="en-US" dirty="0">
                <a:latin typeface="+mj-lt"/>
              </a:rPr>
              <a:t>The “</a:t>
            </a:r>
            <a:r>
              <a:rPr lang="en-US" dirty="0" err="1">
                <a:latin typeface="+mj-lt"/>
              </a:rPr>
              <a:t>Photopeaks</a:t>
            </a:r>
            <a:r>
              <a:rPr lang="en-US" dirty="0">
                <a:latin typeface="+mj-lt"/>
              </a:rPr>
              <a:t>” are Gaussian shaped, and are the result of the detector absorbing and reading out the full-energy of incoming gammas</a:t>
            </a:r>
          </a:p>
          <a:p>
            <a:pPr marL="742950" lvl="1" indent="-285750">
              <a:buFont typeface="Arial" panose="020B0604020202020204" pitchFamily="34" charset="0"/>
              <a:buChar char="•"/>
            </a:pPr>
            <a:r>
              <a:rPr lang="en-US" sz="1600" dirty="0">
                <a:latin typeface="+mj-lt"/>
              </a:rPr>
              <a:t>The Gaussian part is primarily due to statistics effects of detection mechanism</a:t>
            </a:r>
          </a:p>
          <a:p>
            <a:pPr marL="742950" lvl="1" indent="-285750">
              <a:buFont typeface="Arial" panose="020B0604020202020204" pitchFamily="34" charset="0"/>
              <a:buChar char="•"/>
            </a:pPr>
            <a:r>
              <a:rPr lang="en-US" sz="1600" dirty="0">
                <a:latin typeface="+mj-lt"/>
              </a:rPr>
              <a:t>X-ray peaks have a small intrinsic Lorentzian component due to source X-ray</a:t>
            </a:r>
          </a:p>
        </p:txBody>
      </p:sp>
    </p:spTree>
    <p:extLst>
      <p:ext uri="{BB962C8B-B14F-4D97-AF65-F5344CB8AC3E}">
        <p14:creationId xmlns:p14="http://schemas.microsoft.com/office/powerpoint/2010/main" val="170470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E397-28A8-A14E-B332-7DFA47AD3D89}"/>
              </a:ext>
            </a:extLst>
          </p:cNvPr>
          <p:cNvSpPr>
            <a:spLocks noGrp="1"/>
          </p:cNvSpPr>
          <p:nvPr>
            <p:ph type="title"/>
          </p:nvPr>
        </p:nvSpPr>
        <p:spPr/>
        <p:txBody>
          <a:bodyPr/>
          <a:lstStyle/>
          <a:p>
            <a:r>
              <a:rPr lang="en-US" dirty="0"/>
              <a:t>Physics Primer – anatomy of the detected spectrum (cont.)</a:t>
            </a:r>
          </a:p>
        </p:txBody>
      </p:sp>
      <p:sp>
        <p:nvSpPr>
          <p:cNvPr id="4" name="Slide Number Placeholder 3">
            <a:extLst>
              <a:ext uri="{FF2B5EF4-FFF2-40B4-BE49-F238E27FC236}">
                <a16:creationId xmlns:a16="http://schemas.microsoft.com/office/drawing/2014/main" id="{1E8751A3-0129-2B41-BB1D-CECFF0566342}"/>
              </a:ext>
            </a:extLst>
          </p:cNvPr>
          <p:cNvSpPr>
            <a:spLocks noGrp="1"/>
          </p:cNvSpPr>
          <p:nvPr>
            <p:ph type="sldNum" sz="quarter" idx="12"/>
          </p:nvPr>
        </p:nvSpPr>
        <p:spPr/>
        <p:txBody>
          <a:bodyPr/>
          <a:lstStyle/>
          <a:p>
            <a:fld id="{6113E31D-E2AB-40D1-8B51-AFA5AFEF393A}" type="slidenum">
              <a:rPr lang="en-US" smtClean="0"/>
              <a:t>15</a:t>
            </a:fld>
            <a:endParaRPr lang="en-US" dirty="0"/>
          </a:p>
        </p:txBody>
      </p:sp>
      <p:pic>
        <p:nvPicPr>
          <p:cNvPr id="17" name="Picture 16">
            <a:extLst>
              <a:ext uri="{FF2B5EF4-FFF2-40B4-BE49-F238E27FC236}">
                <a16:creationId xmlns:a16="http://schemas.microsoft.com/office/drawing/2014/main" id="{C2424241-D991-BA48-AFA4-9D2A276A03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7899" y="1233106"/>
            <a:ext cx="9857917" cy="4889902"/>
          </a:xfrm>
          <a:prstGeom prst="rect">
            <a:avLst/>
          </a:prstGeom>
        </p:spPr>
      </p:pic>
      <p:sp>
        <p:nvSpPr>
          <p:cNvPr id="15" name="TextBox 14">
            <a:extLst>
              <a:ext uri="{FF2B5EF4-FFF2-40B4-BE49-F238E27FC236}">
                <a16:creationId xmlns:a16="http://schemas.microsoft.com/office/drawing/2014/main" id="{1B0C04A0-9F97-924B-98C1-E4C08CF09573}"/>
              </a:ext>
            </a:extLst>
          </p:cNvPr>
          <p:cNvSpPr txBox="1"/>
          <p:nvPr/>
        </p:nvSpPr>
        <p:spPr>
          <a:xfrm>
            <a:off x="2532918" y="938593"/>
            <a:ext cx="7187878" cy="646331"/>
          </a:xfrm>
          <a:prstGeom prst="rect">
            <a:avLst/>
          </a:prstGeom>
          <a:noFill/>
        </p:spPr>
        <p:txBody>
          <a:bodyPr wrap="square" rtlCol="0">
            <a:spAutoFit/>
          </a:bodyPr>
          <a:lstStyle/>
          <a:p>
            <a:r>
              <a:rPr lang="en-US" dirty="0">
                <a:latin typeface="+mj-lt"/>
              </a:rPr>
              <a:t>Pair-production leads to escape peaks being found 511 keV and 1022 keV below the higher energy gamma lines</a:t>
            </a:r>
          </a:p>
        </p:txBody>
      </p:sp>
      <p:sp>
        <p:nvSpPr>
          <p:cNvPr id="18" name="TextBox 17">
            <a:extLst>
              <a:ext uri="{FF2B5EF4-FFF2-40B4-BE49-F238E27FC236}">
                <a16:creationId xmlns:a16="http://schemas.microsoft.com/office/drawing/2014/main" id="{3780F77B-7513-114E-91E9-0D9B14BEBD54}"/>
              </a:ext>
            </a:extLst>
          </p:cNvPr>
          <p:cNvSpPr txBox="1"/>
          <p:nvPr/>
        </p:nvSpPr>
        <p:spPr>
          <a:xfrm>
            <a:off x="1197899" y="6426117"/>
            <a:ext cx="10909220" cy="369332"/>
          </a:xfrm>
          <a:prstGeom prst="rect">
            <a:avLst/>
          </a:prstGeom>
          <a:noFill/>
        </p:spPr>
        <p:txBody>
          <a:bodyPr wrap="square" rtlCol="0">
            <a:spAutoFit/>
          </a:bodyPr>
          <a:lstStyle/>
          <a:p>
            <a:r>
              <a:rPr lang="en-US" dirty="0">
                <a:latin typeface="+mj-lt"/>
              </a:rPr>
              <a:t>Note: the y-axis is log, but reference lines are shown linear to </a:t>
            </a:r>
            <a:r>
              <a:rPr lang="en-US" dirty="0" err="1">
                <a:latin typeface="+mj-lt"/>
              </a:rPr>
              <a:t>kinda</a:t>
            </a:r>
            <a:r>
              <a:rPr lang="en-US" dirty="0">
                <a:latin typeface="+mj-lt"/>
              </a:rPr>
              <a:t> compensate for continuum</a:t>
            </a:r>
          </a:p>
        </p:txBody>
      </p:sp>
      <p:sp>
        <p:nvSpPr>
          <p:cNvPr id="3" name="TextBox 2">
            <a:extLst>
              <a:ext uri="{FF2B5EF4-FFF2-40B4-BE49-F238E27FC236}">
                <a16:creationId xmlns:a16="http://schemas.microsoft.com/office/drawing/2014/main" id="{810347DE-A9B7-9A49-B077-87E4E11466D8}"/>
              </a:ext>
            </a:extLst>
          </p:cNvPr>
          <p:cNvSpPr txBox="1"/>
          <p:nvPr/>
        </p:nvSpPr>
        <p:spPr>
          <a:xfrm>
            <a:off x="9816894" y="1653574"/>
            <a:ext cx="2375106" cy="646331"/>
          </a:xfrm>
          <a:prstGeom prst="rect">
            <a:avLst/>
          </a:prstGeom>
          <a:noFill/>
        </p:spPr>
        <p:txBody>
          <a:bodyPr wrap="square" rtlCol="0">
            <a:spAutoFit/>
          </a:bodyPr>
          <a:lstStyle/>
          <a:p>
            <a:r>
              <a:rPr lang="en-US" dirty="0"/>
              <a:t>2614 keV</a:t>
            </a:r>
          </a:p>
          <a:p>
            <a:r>
              <a:rPr lang="en-US" dirty="0"/>
              <a:t>Gamma Photopeak</a:t>
            </a:r>
          </a:p>
        </p:txBody>
      </p:sp>
      <p:sp>
        <p:nvSpPr>
          <p:cNvPr id="8" name="TextBox 7">
            <a:extLst>
              <a:ext uri="{FF2B5EF4-FFF2-40B4-BE49-F238E27FC236}">
                <a16:creationId xmlns:a16="http://schemas.microsoft.com/office/drawing/2014/main" id="{28817A74-1664-3445-9C70-B50D069D062D}"/>
              </a:ext>
            </a:extLst>
          </p:cNvPr>
          <p:cNvSpPr txBox="1"/>
          <p:nvPr/>
        </p:nvSpPr>
        <p:spPr>
          <a:xfrm>
            <a:off x="7488349" y="1936745"/>
            <a:ext cx="1643606" cy="646331"/>
          </a:xfrm>
          <a:prstGeom prst="rect">
            <a:avLst/>
          </a:prstGeom>
          <a:noFill/>
        </p:spPr>
        <p:txBody>
          <a:bodyPr wrap="square" rtlCol="0">
            <a:spAutoFit/>
          </a:bodyPr>
          <a:lstStyle/>
          <a:p>
            <a:r>
              <a:rPr lang="en-US" dirty="0"/>
              <a:t>2103 keV</a:t>
            </a:r>
          </a:p>
          <a:p>
            <a:r>
              <a:rPr lang="en-US" dirty="0"/>
              <a:t>Single Escape</a:t>
            </a:r>
          </a:p>
        </p:txBody>
      </p:sp>
      <p:sp>
        <p:nvSpPr>
          <p:cNvPr id="9" name="TextBox 8">
            <a:extLst>
              <a:ext uri="{FF2B5EF4-FFF2-40B4-BE49-F238E27FC236}">
                <a16:creationId xmlns:a16="http://schemas.microsoft.com/office/drawing/2014/main" id="{44B3D381-8D57-CA43-B22A-0AA1ABB51F65}"/>
              </a:ext>
            </a:extLst>
          </p:cNvPr>
          <p:cNvSpPr txBox="1"/>
          <p:nvPr/>
        </p:nvSpPr>
        <p:spPr>
          <a:xfrm>
            <a:off x="5475802" y="1936744"/>
            <a:ext cx="1923861" cy="646331"/>
          </a:xfrm>
          <a:prstGeom prst="rect">
            <a:avLst/>
          </a:prstGeom>
          <a:noFill/>
        </p:spPr>
        <p:txBody>
          <a:bodyPr wrap="square" rtlCol="0">
            <a:spAutoFit/>
          </a:bodyPr>
          <a:lstStyle/>
          <a:p>
            <a:r>
              <a:rPr lang="en-US" dirty="0"/>
              <a:t>1592 keV</a:t>
            </a:r>
          </a:p>
          <a:p>
            <a:r>
              <a:rPr lang="en-US" dirty="0"/>
              <a:t>Double Escape</a:t>
            </a:r>
          </a:p>
        </p:txBody>
      </p:sp>
      <p:cxnSp>
        <p:nvCxnSpPr>
          <p:cNvPr id="10" name="Straight Arrow Connector 9">
            <a:extLst>
              <a:ext uri="{FF2B5EF4-FFF2-40B4-BE49-F238E27FC236}">
                <a16:creationId xmlns:a16="http://schemas.microsoft.com/office/drawing/2014/main" id="{709A3300-9A47-094D-817C-8D37743EC693}"/>
              </a:ext>
            </a:extLst>
          </p:cNvPr>
          <p:cNvCxnSpPr>
            <a:cxnSpLocks/>
          </p:cNvCxnSpPr>
          <p:nvPr/>
        </p:nvCxnSpPr>
        <p:spPr>
          <a:xfrm>
            <a:off x="6227180" y="2583075"/>
            <a:ext cx="358815" cy="1109249"/>
          </a:xfrm>
          <a:prstGeom prst="straightConnector1">
            <a:avLst/>
          </a:prstGeom>
          <a:ln w="3492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785064-9337-5942-BC80-4D498AD7A8A0}"/>
              </a:ext>
            </a:extLst>
          </p:cNvPr>
          <p:cNvCxnSpPr>
            <a:cxnSpLocks/>
          </p:cNvCxnSpPr>
          <p:nvPr/>
        </p:nvCxnSpPr>
        <p:spPr>
          <a:xfrm>
            <a:off x="7694582" y="2538708"/>
            <a:ext cx="456459" cy="890292"/>
          </a:xfrm>
          <a:prstGeom prst="straightConnector1">
            <a:avLst/>
          </a:prstGeom>
          <a:ln w="3492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1C8258A-F0CD-4C47-8D39-12446CFFF228}"/>
              </a:ext>
            </a:extLst>
          </p:cNvPr>
          <p:cNvCxnSpPr>
            <a:cxnSpLocks/>
          </p:cNvCxnSpPr>
          <p:nvPr/>
        </p:nvCxnSpPr>
        <p:spPr>
          <a:xfrm flipH="1">
            <a:off x="9816894" y="2283904"/>
            <a:ext cx="818392" cy="563468"/>
          </a:xfrm>
          <a:prstGeom prst="straightConnector1">
            <a:avLst/>
          </a:prstGeom>
          <a:ln w="34925">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27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E397-28A8-A14E-B332-7DFA47AD3D89}"/>
              </a:ext>
            </a:extLst>
          </p:cNvPr>
          <p:cNvSpPr>
            <a:spLocks noGrp="1"/>
          </p:cNvSpPr>
          <p:nvPr>
            <p:ph type="title"/>
          </p:nvPr>
        </p:nvSpPr>
        <p:spPr/>
        <p:txBody>
          <a:bodyPr/>
          <a:lstStyle/>
          <a:p>
            <a:r>
              <a:rPr lang="en-US" dirty="0"/>
              <a:t>Physics Primer – anatomy of the detected spectrum (cont.)</a:t>
            </a:r>
          </a:p>
        </p:txBody>
      </p:sp>
      <p:sp>
        <p:nvSpPr>
          <p:cNvPr id="4" name="Slide Number Placeholder 3">
            <a:extLst>
              <a:ext uri="{FF2B5EF4-FFF2-40B4-BE49-F238E27FC236}">
                <a16:creationId xmlns:a16="http://schemas.microsoft.com/office/drawing/2014/main" id="{1E8751A3-0129-2B41-BB1D-CECFF0566342}"/>
              </a:ext>
            </a:extLst>
          </p:cNvPr>
          <p:cNvSpPr>
            <a:spLocks noGrp="1"/>
          </p:cNvSpPr>
          <p:nvPr>
            <p:ph type="sldNum" sz="quarter" idx="12"/>
          </p:nvPr>
        </p:nvSpPr>
        <p:spPr/>
        <p:txBody>
          <a:bodyPr/>
          <a:lstStyle/>
          <a:p>
            <a:fld id="{6113E31D-E2AB-40D1-8B51-AFA5AFEF393A}" type="slidenum">
              <a:rPr lang="en-US" smtClean="0"/>
              <a:t>16</a:t>
            </a:fld>
            <a:endParaRPr lang="en-US" dirty="0"/>
          </a:p>
        </p:txBody>
      </p:sp>
      <p:pic>
        <p:nvPicPr>
          <p:cNvPr id="17" name="Picture 16">
            <a:extLst>
              <a:ext uri="{FF2B5EF4-FFF2-40B4-BE49-F238E27FC236}">
                <a16:creationId xmlns:a16="http://schemas.microsoft.com/office/drawing/2014/main" id="{C2424241-D991-BA48-AFA4-9D2A276A03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1362" y="2688343"/>
            <a:ext cx="8328057" cy="4131033"/>
          </a:xfrm>
          <a:prstGeom prst="rect">
            <a:avLst/>
          </a:prstGeom>
        </p:spPr>
      </p:pic>
      <p:sp>
        <p:nvSpPr>
          <p:cNvPr id="15" name="TextBox 14">
            <a:extLst>
              <a:ext uri="{FF2B5EF4-FFF2-40B4-BE49-F238E27FC236}">
                <a16:creationId xmlns:a16="http://schemas.microsoft.com/office/drawing/2014/main" id="{1B0C04A0-9F97-924B-98C1-E4C08CF09573}"/>
              </a:ext>
            </a:extLst>
          </p:cNvPr>
          <p:cNvSpPr txBox="1"/>
          <p:nvPr/>
        </p:nvSpPr>
        <p:spPr>
          <a:xfrm>
            <a:off x="335070" y="1118835"/>
            <a:ext cx="11337410" cy="369332"/>
          </a:xfrm>
          <a:prstGeom prst="rect">
            <a:avLst/>
          </a:prstGeom>
          <a:noFill/>
        </p:spPr>
        <p:txBody>
          <a:bodyPr wrap="square" rtlCol="0">
            <a:spAutoFit/>
          </a:bodyPr>
          <a:lstStyle/>
          <a:p>
            <a:r>
              <a:rPr lang="en-US" dirty="0">
                <a:latin typeface="+mj-lt"/>
              </a:rPr>
              <a:t>A Compton-scatter inside the detector leads to partial energy detection, and contributes to the continuum</a:t>
            </a:r>
          </a:p>
        </p:txBody>
      </p:sp>
      <p:cxnSp>
        <p:nvCxnSpPr>
          <p:cNvPr id="13" name="Straight Arrow Connector 12">
            <a:extLst>
              <a:ext uri="{FF2B5EF4-FFF2-40B4-BE49-F238E27FC236}">
                <a16:creationId xmlns:a16="http://schemas.microsoft.com/office/drawing/2014/main" id="{6F785064-9337-5942-BC80-4D498AD7A8A0}"/>
              </a:ext>
            </a:extLst>
          </p:cNvPr>
          <p:cNvCxnSpPr>
            <a:cxnSpLocks/>
          </p:cNvCxnSpPr>
          <p:nvPr/>
        </p:nvCxnSpPr>
        <p:spPr>
          <a:xfrm flipH="1">
            <a:off x="8037598" y="3379186"/>
            <a:ext cx="282724" cy="1896145"/>
          </a:xfrm>
          <a:prstGeom prst="straightConnector1">
            <a:avLst/>
          </a:prstGeom>
          <a:ln w="3492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7D5B143-2B7D-184A-8DBC-894861558540}"/>
              </a:ext>
            </a:extLst>
          </p:cNvPr>
          <p:cNvSpPr txBox="1"/>
          <p:nvPr/>
        </p:nvSpPr>
        <p:spPr>
          <a:xfrm>
            <a:off x="5794662" y="4272365"/>
            <a:ext cx="1908015" cy="369332"/>
          </a:xfrm>
          <a:prstGeom prst="rect">
            <a:avLst/>
          </a:prstGeom>
          <a:noFill/>
        </p:spPr>
        <p:txBody>
          <a:bodyPr wrap="square" rtlCol="0">
            <a:spAutoFit/>
          </a:bodyPr>
          <a:lstStyle/>
          <a:p>
            <a:r>
              <a:rPr lang="en-US" dirty="0"/>
              <a:t>Continuum</a:t>
            </a:r>
          </a:p>
        </p:txBody>
      </p:sp>
      <p:cxnSp>
        <p:nvCxnSpPr>
          <p:cNvPr id="20" name="Straight Arrow Connector 19">
            <a:extLst>
              <a:ext uri="{FF2B5EF4-FFF2-40B4-BE49-F238E27FC236}">
                <a16:creationId xmlns:a16="http://schemas.microsoft.com/office/drawing/2014/main" id="{8DE792D8-B69A-6F4B-AE94-5B676A2328ED}"/>
              </a:ext>
            </a:extLst>
          </p:cNvPr>
          <p:cNvCxnSpPr>
            <a:cxnSpLocks/>
          </p:cNvCxnSpPr>
          <p:nvPr/>
        </p:nvCxnSpPr>
        <p:spPr>
          <a:xfrm>
            <a:off x="6391023" y="4665612"/>
            <a:ext cx="385776" cy="839696"/>
          </a:xfrm>
          <a:prstGeom prst="straightConnector1">
            <a:avLst/>
          </a:prstGeom>
          <a:ln w="3492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36B603C-4803-DE45-99AA-0332C1A1A1D6}"/>
              </a:ext>
            </a:extLst>
          </p:cNvPr>
          <p:cNvSpPr txBox="1"/>
          <p:nvPr/>
        </p:nvSpPr>
        <p:spPr>
          <a:xfrm>
            <a:off x="7983328" y="2482444"/>
            <a:ext cx="4231513" cy="923330"/>
          </a:xfrm>
          <a:prstGeom prst="rect">
            <a:avLst/>
          </a:prstGeom>
          <a:noFill/>
        </p:spPr>
        <p:txBody>
          <a:bodyPr wrap="square" rtlCol="0">
            <a:spAutoFit/>
          </a:bodyPr>
          <a:lstStyle/>
          <a:p>
            <a:r>
              <a:rPr lang="en-US" dirty="0">
                <a:latin typeface="+mj-lt"/>
              </a:rPr>
              <a:t>A 180° scatter is max. energy deposited – giving a Compton edge, in this case due to the 2614 keV gamma</a:t>
            </a:r>
          </a:p>
        </p:txBody>
      </p:sp>
      <p:pic>
        <p:nvPicPr>
          <p:cNvPr id="23" name="Picture 22">
            <a:extLst>
              <a:ext uri="{FF2B5EF4-FFF2-40B4-BE49-F238E27FC236}">
                <a16:creationId xmlns:a16="http://schemas.microsoft.com/office/drawing/2014/main" id="{7C983967-B798-DB40-A04C-A155CDE766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41665" y="1989936"/>
            <a:ext cx="2753393" cy="832573"/>
          </a:xfrm>
          <a:prstGeom prst="rect">
            <a:avLst/>
          </a:prstGeom>
        </p:spPr>
      </p:pic>
      <p:sp>
        <p:nvSpPr>
          <p:cNvPr id="24" name="TextBox 23">
            <a:extLst>
              <a:ext uri="{FF2B5EF4-FFF2-40B4-BE49-F238E27FC236}">
                <a16:creationId xmlns:a16="http://schemas.microsoft.com/office/drawing/2014/main" id="{CBF9ECB7-EE78-484D-9EEF-4975BB558C61}"/>
              </a:ext>
            </a:extLst>
          </p:cNvPr>
          <p:cNvSpPr txBox="1"/>
          <p:nvPr/>
        </p:nvSpPr>
        <p:spPr>
          <a:xfrm>
            <a:off x="795707" y="1818624"/>
            <a:ext cx="1908015" cy="369332"/>
          </a:xfrm>
          <a:prstGeom prst="rect">
            <a:avLst/>
          </a:prstGeom>
          <a:noFill/>
        </p:spPr>
        <p:txBody>
          <a:bodyPr wrap="square" rtlCol="0">
            <a:spAutoFit/>
          </a:bodyPr>
          <a:lstStyle/>
          <a:p>
            <a:r>
              <a:rPr lang="en-US" sz="1400" dirty="0"/>
              <a:t>Outgoing </a:t>
            </a:r>
            <a:r>
              <a:rPr lang="en-US" dirty="0" err="1"/>
              <a:t>ɣ</a:t>
            </a:r>
            <a:r>
              <a:rPr lang="en-US" sz="1400" dirty="0"/>
              <a:t> energy</a:t>
            </a:r>
          </a:p>
        </p:txBody>
      </p:sp>
      <p:cxnSp>
        <p:nvCxnSpPr>
          <p:cNvPr id="25" name="Straight Arrow Connector 24">
            <a:extLst>
              <a:ext uri="{FF2B5EF4-FFF2-40B4-BE49-F238E27FC236}">
                <a16:creationId xmlns:a16="http://schemas.microsoft.com/office/drawing/2014/main" id="{958F0BA2-4EDA-594A-B1A8-AC2178B99F7A}"/>
              </a:ext>
            </a:extLst>
          </p:cNvPr>
          <p:cNvCxnSpPr>
            <a:cxnSpLocks/>
          </p:cNvCxnSpPr>
          <p:nvPr/>
        </p:nvCxnSpPr>
        <p:spPr>
          <a:xfrm>
            <a:off x="2432948" y="2084451"/>
            <a:ext cx="451859" cy="185170"/>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6F277D0-0F79-DE45-A0A2-91996D934C61}"/>
              </a:ext>
            </a:extLst>
          </p:cNvPr>
          <p:cNvSpPr txBox="1"/>
          <p:nvPr/>
        </p:nvSpPr>
        <p:spPr>
          <a:xfrm>
            <a:off x="5159854" y="1842561"/>
            <a:ext cx="1908015" cy="369332"/>
          </a:xfrm>
          <a:prstGeom prst="rect">
            <a:avLst/>
          </a:prstGeom>
          <a:noFill/>
        </p:spPr>
        <p:txBody>
          <a:bodyPr wrap="square" rtlCol="0">
            <a:spAutoFit/>
          </a:bodyPr>
          <a:lstStyle/>
          <a:p>
            <a:r>
              <a:rPr lang="en-US" sz="1400" dirty="0"/>
              <a:t>Initial </a:t>
            </a:r>
            <a:r>
              <a:rPr lang="en-US" dirty="0" err="1"/>
              <a:t>ɣ</a:t>
            </a:r>
            <a:r>
              <a:rPr lang="en-US" sz="1400" dirty="0"/>
              <a:t> energy</a:t>
            </a:r>
          </a:p>
        </p:txBody>
      </p:sp>
      <p:cxnSp>
        <p:nvCxnSpPr>
          <p:cNvPr id="29" name="Straight Arrow Connector 28">
            <a:extLst>
              <a:ext uri="{FF2B5EF4-FFF2-40B4-BE49-F238E27FC236}">
                <a16:creationId xmlns:a16="http://schemas.microsoft.com/office/drawing/2014/main" id="{6E0E3D20-55B5-F94F-BC01-6EB416BFCBCB}"/>
              </a:ext>
            </a:extLst>
          </p:cNvPr>
          <p:cNvCxnSpPr>
            <a:cxnSpLocks/>
          </p:cNvCxnSpPr>
          <p:nvPr/>
        </p:nvCxnSpPr>
        <p:spPr>
          <a:xfrm flipH="1">
            <a:off x="4631487" y="2027227"/>
            <a:ext cx="611449" cy="114448"/>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857EB63-AB70-B148-901B-C51AAA6F4BF3}"/>
              </a:ext>
            </a:extLst>
          </p:cNvPr>
          <p:cNvSpPr txBox="1"/>
          <p:nvPr/>
        </p:nvSpPr>
        <p:spPr>
          <a:xfrm>
            <a:off x="5935389" y="2739433"/>
            <a:ext cx="1908015" cy="307777"/>
          </a:xfrm>
          <a:prstGeom prst="rect">
            <a:avLst/>
          </a:prstGeom>
          <a:noFill/>
        </p:spPr>
        <p:txBody>
          <a:bodyPr wrap="square" rtlCol="0">
            <a:spAutoFit/>
          </a:bodyPr>
          <a:lstStyle/>
          <a:p>
            <a:r>
              <a:rPr lang="en-US" sz="1400" dirty="0"/>
              <a:t>Scatter angle</a:t>
            </a:r>
          </a:p>
        </p:txBody>
      </p:sp>
      <p:cxnSp>
        <p:nvCxnSpPr>
          <p:cNvPr id="32" name="Straight Arrow Connector 31">
            <a:extLst>
              <a:ext uri="{FF2B5EF4-FFF2-40B4-BE49-F238E27FC236}">
                <a16:creationId xmlns:a16="http://schemas.microsoft.com/office/drawing/2014/main" id="{EBCAB143-EBC9-FC4D-94E7-FA8E688347B8}"/>
              </a:ext>
            </a:extLst>
          </p:cNvPr>
          <p:cNvCxnSpPr>
            <a:cxnSpLocks/>
          </p:cNvCxnSpPr>
          <p:nvPr/>
        </p:nvCxnSpPr>
        <p:spPr>
          <a:xfrm flipH="1" flipV="1">
            <a:off x="5455103" y="2570668"/>
            <a:ext cx="548672" cy="235908"/>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22098E2-691A-2D41-9968-E3B4D37F7048}"/>
              </a:ext>
            </a:extLst>
          </p:cNvPr>
          <p:cNvSpPr txBox="1"/>
          <p:nvPr/>
        </p:nvSpPr>
        <p:spPr>
          <a:xfrm>
            <a:off x="8888278" y="4969256"/>
            <a:ext cx="3203638" cy="369332"/>
          </a:xfrm>
          <a:prstGeom prst="rect">
            <a:avLst/>
          </a:prstGeom>
          <a:noFill/>
        </p:spPr>
        <p:txBody>
          <a:bodyPr wrap="square" rtlCol="0">
            <a:spAutoFit/>
          </a:bodyPr>
          <a:lstStyle/>
          <a:p>
            <a:r>
              <a:rPr lang="en-US" dirty="0">
                <a:latin typeface="+mj-lt"/>
              </a:rPr>
              <a:t>Multiple scatterings and exit</a:t>
            </a:r>
          </a:p>
        </p:txBody>
      </p:sp>
      <p:cxnSp>
        <p:nvCxnSpPr>
          <p:cNvPr id="45" name="Straight Arrow Connector 44">
            <a:extLst>
              <a:ext uri="{FF2B5EF4-FFF2-40B4-BE49-F238E27FC236}">
                <a16:creationId xmlns:a16="http://schemas.microsoft.com/office/drawing/2014/main" id="{F4DAB008-F346-F647-937F-9C4E73CC49E1}"/>
              </a:ext>
            </a:extLst>
          </p:cNvPr>
          <p:cNvCxnSpPr>
            <a:cxnSpLocks/>
            <a:stCxn id="44" idx="1"/>
          </p:cNvCxnSpPr>
          <p:nvPr/>
        </p:nvCxnSpPr>
        <p:spPr>
          <a:xfrm flipH="1">
            <a:off x="8374592" y="5153922"/>
            <a:ext cx="513686" cy="585243"/>
          </a:xfrm>
          <a:prstGeom prst="straightConnector1">
            <a:avLst/>
          </a:prstGeom>
          <a:ln w="34925">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41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B43A86D-E7A1-8044-A73B-1D6B1FD3A7B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443637" y="2557608"/>
            <a:ext cx="9232984" cy="4193423"/>
          </a:xfrm>
          <a:prstGeom prst="rect">
            <a:avLst/>
          </a:prstGeom>
        </p:spPr>
      </p:pic>
      <p:sp>
        <p:nvSpPr>
          <p:cNvPr id="2" name="Title 1">
            <a:extLst>
              <a:ext uri="{FF2B5EF4-FFF2-40B4-BE49-F238E27FC236}">
                <a16:creationId xmlns:a16="http://schemas.microsoft.com/office/drawing/2014/main" id="{6104E397-28A8-A14E-B332-7DFA47AD3D89}"/>
              </a:ext>
            </a:extLst>
          </p:cNvPr>
          <p:cNvSpPr>
            <a:spLocks noGrp="1"/>
          </p:cNvSpPr>
          <p:nvPr>
            <p:ph type="title"/>
          </p:nvPr>
        </p:nvSpPr>
        <p:spPr/>
        <p:txBody>
          <a:bodyPr/>
          <a:lstStyle/>
          <a:p>
            <a:r>
              <a:rPr lang="en-US" dirty="0"/>
              <a:t>Physics Primer – anatomy of the detected spectrum (cont.)</a:t>
            </a:r>
          </a:p>
        </p:txBody>
      </p:sp>
      <p:sp>
        <p:nvSpPr>
          <p:cNvPr id="4" name="Slide Number Placeholder 3">
            <a:extLst>
              <a:ext uri="{FF2B5EF4-FFF2-40B4-BE49-F238E27FC236}">
                <a16:creationId xmlns:a16="http://schemas.microsoft.com/office/drawing/2014/main" id="{1E8751A3-0129-2B41-BB1D-CECFF0566342}"/>
              </a:ext>
            </a:extLst>
          </p:cNvPr>
          <p:cNvSpPr>
            <a:spLocks noGrp="1"/>
          </p:cNvSpPr>
          <p:nvPr>
            <p:ph type="sldNum" sz="quarter" idx="12"/>
          </p:nvPr>
        </p:nvSpPr>
        <p:spPr/>
        <p:txBody>
          <a:bodyPr/>
          <a:lstStyle/>
          <a:p>
            <a:fld id="{6113E31D-E2AB-40D1-8B51-AFA5AFEF393A}" type="slidenum">
              <a:rPr lang="en-US" smtClean="0"/>
              <a:t>17</a:t>
            </a:fld>
            <a:endParaRPr lang="en-US" dirty="0"/>
          </a:p>
        </p:txBody>
      </p:sp>
      <p:sp>
        <p:nvSpPr>
          <p:cNvPr id="15" name="TextBox 14">
            <a:extLst>
              <a:ext uri="{FF2B5EF4-FFF2-40B4-BE49-F238E27FC236}">
                <a16:creationId xmlns:a16="http://schemas.microsoft.com/office/drawing/2014/main" id="{1B0C04A0-9F97-924B-98C1-E4C08CF09573}"/>
              </a:ext>
            </a:extLst>
          </p:cNvPr>
          <p:cNvSpPr txBox="1"/>
          <p:nvPr/>
        </p:nvSpPr>
        <p:spPr>
          <a:xfrm>
            <a:off x="335070" y="1023299"/>
            <a:ext cx="11337410" cy="646331"/>
          </a:xfrm>
          <a:prstGeom prst="rect">
            <a:avLst/>
          </a:prstGeom>
          <a:noFill/>
        </p:spPr>
        <p:txBody>
          <a:bodyPr wrap="square" rtlCol="0">
            <a:spAutoFit/>
          </a:bodyPr>
          <a:lstStyle/>
          <a:p>
            <a:r>
              <a:rPr lang="en-US" dirty="0">
                <a:latin typeface="+mj-lt"/>
              </a:rPr>
              <a:t>Scatter in material outside detector causes gamma incident on detector to not contribute to photo-peak since those gammas are now at lower energy</a:t>
            </a:r>
          </a:p>
        </p:txBody>
      </p:sp>
      <p:cxnSp>
        <p:nvCxnSpPr>
          <p:cNvPr id="25" name="Straight Arrow Connector 24">
            <a:extLst>
              <a:ext uri="{FF2B5EF4-FFF2-40B4-BE49-F238E27FC236}">
                <a16:creationId xmlns:a16="http://schemas.microsoft.com/office/drawing/2014/main" id="{958F0BA2-4EDA-594A-B1A8-AC2178B99F7A}"/>
              </a:ext>
            </a:extLst>
          </p:cNvPr>
          <p:cNvCxnSpPr>
            <a:cxnSpLocks/>
          </p:cNvCxnSpPr>
          <p:nvPr/>
        </p:nvCxnSpPr>
        <p:spPr>
          <a:xfrm flipH="1" flipV="1">
            <a:off x="8352430" y="5690420"/>
            <a:ext cx="294796" cy="340441"/>
          </a:xfrm>
          <a:prstGeom prst="straightConnector1">
            <a:avLst/>
          </a:prstGeom>
          <a:ln w="25400">
            <a:solidFill>
              <a:srgbClr val="27FF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E0E3D20-55B5-F94F-BC01-6EB416BFCBCB}"/>
              </a:ext>
            </a:extLst>
          </p:cNvPr>
          <p:cNvCxnSpPr>
            <a:cxnSpLocks/>
          </p:cNvCxnSpPr>
          <p:nvPr/>
        </p:nvCxnSpPr>
        <p:spPr>
          <a:xfrm flipH="1">
            <a:off x="8543499" y="3429000"/>
            <a:ext cx="647548" cy="1811740"/>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C48C1E4-0051-9F4C-B03F-2A7B20B0F6D5}"/>
              </a:ext>
            </a:extLst>
          </p:cNvPr>
          <p:cNvSpPr txBox="1"/>
          <p:nvPr/>
        </p:nvSpPr>
        <p:spPr>
          <a:xfrm>
            <a:off x="8647226" y="2801447"/>
            <a:ext cx="3032350" cy="646331"/>
          </a:xfrm>
          <a:prstGeom prst="rect">
            <a:avLst/>
          </a:prstGeom>
          <a:noFill/>
        </p:spPr>
        <p:txBody>
          <a:bodyPr wrap="square" rtlCol="0">
            <a:spAutoFit/>
          </a:bodyPr>
          <a:lstStyle/>
          <a:p>
            <a:r>
              <a:rPr lang="en-US" dirty="0">
                <a:latin typeface="+mj-lt"/>
              </a:rPr>
              <a:t>Stronger U232 source through 4.4 cm of Lead</a:t>
            </a:r>
          </a:p>
        </p:txBody>
      </p:sp>
      <p:sp>
        <p:nvSpPr>
          <p:cNvPr id="30" name="TextBox 29">
            <a:extLst>
              <a:ext uri="{FF2B5EF4-FFF2-40B4-BE49-F238E27FC236}">
                <a16:creationId xmlns:a16="http://schemas.microsoft.com/office/drawing/2014/main" id="{612AD81D-F9F8-6643-866A-0098D9D36057}"/>
              </a:ext>
            </a:extLst>
          </p:cNvPr>
          <p:cNvSpPr txBox="1"/>
          <p:nvPr/>
        </p:nvSpPr>
        <p:spPr>
          <a:xfrm>
            <a:off x="8633578" y="5712250"/>
            <a:ext cx="1453759" cy="646331"/>
          </a:xfrm>
          <a:prstGeom prst="rect">
            <a:avLst/>
          </a:prstGeom>
          <a:noFill/>
        </p:spPr>
        <p:txBody>
          <a:bodyPr wrap="square" rtlCol="0">
            <a:spAutoFit/>
          </a:bodyPr>
          <a:lstStyle/>
          <a:p>
            <a:r>
              <a:rPr lang="en-US" dirty="0">
                <a:solidFill>
                  <a:srgbClr val="27FFFF"/>
                </a:solidFill>
              </a:rPr>
              <a:t>Unshielded U232</a:t>
            </a:r>
          </a:p>
        </p:txBody>
      </p:sp>
      <p:sp>
        <p:nvSpPr>
          <p:cNvPr id="33" name="TextBox 32">
            <a:extLst>
              <a:ext uri="{FF2B5EF4-FFF2-40B4-BE49-F238E27FC236}">
                <a16:creationId xmlns:a16="http://schemas.microsoft.com/office/drawing/2014/main" id="{DD6097C1-AD11-2444-94FC-7DDED4FBD3B6}"/>
              </a:ext>
            </a:extLst>
          </p:cNvPr>
          <p:cNvSpPr txBox="1"/>
          <p:nvPr/>
        </p:nvSpPr>
        <p:spPr>
          <a:xfrm>
            <a:off x="3648503" y="1841339"/>
            <a:ext cx="6481636" cy="646331"/>
          </a:xfrm>
          <a:prstGeom prst="rect">
            <a:avLst/>
          </a:prstGeom>
          <a:noFill/>
        </p:spPr>
        <p:txBody>
          <a:bodyPr wrap="square" rtlCol="0">
            <a:spAutoFit/>
          </a:bodyPr>
          <a:lstStyle/>
          <a:p>
            <a:r>
              <a:rPr lang="en-US" dirty="0">
                <a:latin typeface="+mj-lt"/>
              </a:rPr>
              <a:t>Compton “peak” created by scatter outside of detector</a:t>
            </a:r>
          </a:p>
          <a:p>
            <a:r>
              <a:rPr lang="en-US" dirty="0">
                <a:latin typeface="+mj-lt"/>
              </a:rPr>
              <a:t>(location for a given gamma-energy is angle dependent)</a:t>
            </a:r>
          </a:p>
        </p:txBody>
      </p:sp>
      <p:cxnSp>
        <p:nvCxnSpPr>
          <p:cNvPr id="35" name="Straight Arrow Connector 34">
            <a:extLst>
              <a:ext uri="{FF2B5EF4-FFF2-40B4-BE49-F238E27FC236}">
                <a16:creationId xmlns:a16="http://schemas.microsoft.com/office/drawing/2014/main" id="{28C2FF45-7EE5-9A45-8CB0-358A7341C4B8}"/>
              </a:ext>
            </a:extLst>
          </p:cNvPr>
          <p:cNvCxnSpPr>
            <a:cxnSpLocks/>
          </p:cNvCxnSpPr>
          <p:nvPr/>
        </p:nvCxnSpPr>
        <p:spPr>
          <a:xfrm flipH="1">
            <a:off x="3648503" y="2586751"/>
            <a:ext cx="1974375" cy="2026192"/>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0765136-700E-8B47-9170-5E28296025AA}"/>
              </a:ext>
            </a:extLst>
          </p:cNvPr>
          <p:cNvSpPr txBox="1"/>
          <p:nvPr/>
        </p:nvSpPr>
        <p:spPr>
          <a:xfrm>
            <a:off x="-8920" y="2857542"/>
            <a:ext cx="2719191" cy="1200329"/>
          </a:xfrm>
          <a:prstGeom prst="rect">
            <a:avLst/>
          </a:prstGeom>
          <a:noFill/>
        </p:spPr>
        <p:txBody>
          <a:bodyPr wrap="square" rtlCol="0">
            <a:spAutoFit/>
          </a:bodyPr>
          <a:lstStyle/>
          <a:p>
            <a:r>
              <a:rPr lang="en-US" dirty="0">
                <a:latin typeface="+mj-lt"/>
              </a:rPr>
              <a:t>The relative attenuation of </a:t>
            </a:r>
            <a:r>
              <a:rPr lang="en-US" dirty="0" err="1">
                <a:latin typeface="+mj-lt"/>
              </a:rPr>
              <a:t>Photopeaks</a:t>
            </a:r>
            <a:r>
              <a:rPr lang="en-US" dirty="0">
                <a:latin typeface="+mj-lt"/>
              </a:rPr>
              <a:t> is energy dependent, with low energy gammas impacted more</a:t>
            </a:r>
          </a:p>
        </p:txBody>
      </p:sp>
    </p:spTree>
    <p:extLst>
      <p:ext uri="{BB962C8B-B14F-4D97-AF65-F5344CB8AC3E}">
        <p14:creationId xmlns:p14="http://schemas.microsoft.com/office/powerpoint/2010/main" val="396097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5FA92-B121-BE4D-A404-D7B3C4B45F9E}"/>
              </a:ext>
            </a:extLst>
          </p:cNvPr>
          <p:cNvSpPr>
            <a:spLocks noGrp="1"/>
          </p:cNvSpPr>
          <p:nvPr>
            <p:ph type="title"/>
          </p:nvPr>
        </p:nvSpPr>
        <p:spPr/>
        <p:txBody>
          <a:bodyPr/>
          <a:lstStyle/>
          <a:p>
            <a:r>
              <a:rPr lang="en-US" dirty="0"/>
              <a:t>Physics Primer – anatomy of the detected spectrum (cont.)</a:t>
            </a:r>
          </a:p>
        </p:txBody>
      </p:sp>
      <p:sp>
        <p:nvSpPr>
          <p:cNvPr id="4" name="Slide Number Placeholder 3">
            <a:extLst>
              <a:ext uri="{FF2B5EF4-FFF2-40B4-BE49-F238E27FC236}">
                <a16:creationId xmlns:a16="http://schemas.microsoft.com/office/drawing/2014/main" id="{969816F3-187B-9048-9316-A6D8EDE77729}"/>
              </a:ext>
            </a:extLst>
          </p:cNvPr>
          <p:cNvSpPr>
            <a:spLocks noGrp="1"/>
          </p:cNvSpPr>
          <p:nvPr>
            <p:ph type="sldNum" sz="quarter" idx="12"/>
          </p:nvPr>
        </p:nvSpPr>
        <p:spPr/>
        <p:txBody>
          <a:bodyPr/>
          <a:lstStyle/>
          <a:p>
            <a:fld id="{6113E31D-E2AB-40D1-8B51-AFA5AFEF393A}" type="slidenum">
              <a:rPr lang="en-US" smtClean="0"/>
              <a:t>18</a:t>
            </a:fld>
            <a:endParaRPr lang="en-US" dirty="0"/>
          </a:p>
        </p:txBody>
      </p:sp>
      <p:pic>
        <p:nvPicPr>
          <p:cNvPr id="6" name="Picture 5">
            <a:extLst>
              <a:ext uri="{FF2B5EF4-FFF2-40B4-BE49-F238E27FC236}">
                <a16:creationId xmlns:a16="http://schemas.microsoft.com/office/drawing/2014/main" id="{647F3B62-8171-A54A-9935-4CE67F15AC3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21925" y="953349"/>
            <a:ext cx="9043479" cy="4335377"/>
          </a:xfrm>
          <a:prstGeom prst="rect">
            <a:avLst/>
          </a:prstGeom>
        </p:spPr>
      </p:pic>
      <p:sp>
        <p:nvSpPr>
          <p:cNvPr id="7" name="TextBox 6">
            <a:extLst>
              <a:ext uri="{FF2B5EF4-FFF2-40B4-BE49-F238E27FC236}">
                <a16:creationId xmlns:a16="http://schemas.microsoft.com/office/drawing/2014/main" id="{65A28BC2-FA66-4E4D-901E-6E2A8F798DCE}"/>
              </a:ext>
            </a:extLst>
          </p:cNvPr>
          <p:cNvSpPr txBox="1"/>
          <p:nvPr/>
        </p:nvSpPr>
        <p:spPr>
          <a:xfrm>
            <a:off x="4562272" y="887180"/>
            <a:ext cx="3764604" cy="646331"/>
          </a:xfrm>
          <a:prstGeom prst="rect">
            <a:avLst/>
          </a:prstGeom>
          <a:noFill/>
        </p:spPr>
        <p:txBody>
          <a:bodyPr wrap="square" rtlCol="0">
            <a:spAutoFit/>
          </a:bodyPr>
          <a:lstStyle/>
          <a:p>
            <a:r>
              <a:rPr lang="en-US" dirty="0"/>
              <a:t>Cs137 spectrum, that has only a single gamma at 661.7 keV</a:t>
            </a:r>
          </a:p>
        </p:txBody>
      </p:sp>
      <p:sp>
        <p:nvSpPr>
          <p:cNvPr id="8" name="TextBox 7">
            <a:extLst>
              <a:ext uri="{FF2B5EF4-FFF2-40B4-BE49-F238E27FC236}">
                <a16:creationId xmlns:a16="http://schemas.microsoft.com/office/drawing/2014/main" id="{8CCD24C7-4DA4-B44B-96A0-54B1698643AE}"/>
              </a:ext>
            </a:extLst>
          </p:cNvPr>
          <p:cNvSpPr txBox="1"/>
          <p:nvPr/>
        </p:nvSpPr>
        <p:spPr>
          <a:xfrm>
            <a:off x="6945546" y="1706967"/>
            <a:ext cx="4260715" cy="369332"/>
          </a:xfrm>
          <a:prstGeom prst="rect">
            <a:avLst/>
          </a:prstGeom>
          <a:noFill/>
        </p:spPr>
        <p:txBody>
          <a:bodyPr wrap="square" rtlCol="0">
            <a:spAutoFit/>
          </a:bodyPr>
          <a:lstStyle/>
          <a:p>
            <a:r>
              <a:rPr lang="en-US" dirty="0"/>
              <a:t>Sum peak at 661.7+661.7 = 1323.4 keV</a:t>
            </a:r>
          </a:p>
        </p:txBody>
      </p:sp>
      <p:sp>
        <p:nvSpPr>
          <p:cNvPr id="9" name="TextBox 8">
            <a:extLst>
              <a:ext uri="{FF2B5EF4-FFF2-40B4-BE49-F238E27FC236}">
                <a16:creationId xmlns:a16="http://schemas.microsoft.com/office/drawing/2014/main" id="{FB9E48AC-ED2F-F84C-869B-ABD2E1A36587}"/>
              </a:ext>
            </a:extLst>
          </p:cNvPr>
          <p:cNvSpPr txBox="1"/>
          <p:nvPr/>
        </p:nvSpPr>
        <p:spPr>
          <a:xfrm>
            <a:off x="8489002" y="2685772"/>
            <a:ext cx="3077185" cy="369332"/>
          </a:xfrm>
          <a:prstGeom prst="rect">
            <a:avLst/>
          </a:prstGeom>
          <a:noFill/>
        </p:spPr>
        <p:txBody>
          <a:bodyPr wrap="square" rtlCol="0">
            <a:spAutoFit/>
          </a:bodyPr>
          <a:lstStyle/>
          <a:p>
            <a:r>
              <a:rPr lang="en-US" dirty="0"/>
              <a:t>1323.4+661.7 = 1985.1 keV</a:t>
            </a:r>
          </a:p>
        </p:txBody>
      </p:sp>
      <p:cxnSp>
        <p:nvCxnSpPr>
          <p:cNvPr id="10" name="Straight Arrow Connector 9">
            <a:extLst>
              <a:ext uri="{FF2B5EF4-FFF2-40B4-BE49-F238E27FC236}">
                <a16:creationId xmlns:a16="http://schemas.microsoft.com/office/drawing/2014/main" id="{90682E98-7D25-AD4C-A991-7AC8A12C10FA}"/>
              </a:ext>
            </a:extLst>
          </p:cNvPr>
          <p:cNvCxnSpPr>
            <a:cxnSpLocks/>
          </p:cNvCxnSpPr>
          <p:nvPr/>
        </p:nvCxnSpPr>
        <p:spPr>
          <a:xfrm flipH="1">
            <a:off x="6867726" y="2099651"/>
            <a:ext cx="1030632" cy="336893"/>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6A6B74D-7944-1444-8167-2758301CEAD2}"/>
              </a:ext>
            </a:extLst>
          </p:cNvPr>
          <p:cNvCxnSpPr>
            <a:cxnSpLocks/>
          </p:cNvCxnSpPr>
          <p:nvPr/>
        </p:nvCxnSpPr>
        <p:spPr>
          <a:xfrm flipH="1">
            <a:off x="9484177" y="3004008"/>
            <a:ext cx="962536" cy="424992"/>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E986456-FFF8-9246-A9C6-56278185A8F8}"/>
              </a:ext>
            </a:extLst>
          </p:cNvPr>
          <p:cNvCxnSpPr>
            <a:cxnSpLocks/>
          </p:cNvCxnSpPr>
          <p:nvPr/>
        </p:nvCxnSpPr>
        <p:spPr>
          <a:xfrm flipH="1">
            <a:off x="4282016" y="1462582"/>
            <a:ext cx="1467832" cy="552758"/>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Left Brace 15">
            <a:extLst>
              <a:ext uri="{FF2B5EF4-FFF2-40B4-BE49-F238E27FC236}">
                <a16:creationId xmlns:a16="http://schemas.microsoft.com/office/drawing/2014/main" id="{6F718115-284F-2647-BC9C-0D53239961C2}"/>
              </a:ext>
            </a:extLst>
          </p:cNvPr>
          <p:cNvSpPr/>
          <p:nvPr/>
        </p:nvSpPr>
        <p:spPr>
          <a:xfrm rot="16901214">
            <a:off x="4868371" y="2206698"/>
            <a:ext cx="869360" cy="2321145"/>
          </a:xfrm>
          <a:prstGeom prst="leftBrace">
            <a:avLst>
              <a:gd name="adj1" fmla="val 20711"/>
              <a:gd name="adj2" fmla="val 4947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2578485-986F-8C47-82CA-19355405E93E}"/>
              </a:ext>
            </a:extLst>
          </p:cNvPr>
          <p:cNvSpPr txBox="1"/>
          <p:nvPr/>
        </p:nvSpPr>
        <p:spPr>
          <a:xfrm>
            <a:off x="3910518" y="3826116"/>
            <a:ext cx="2801567" cy="369332"/>
          </a:xfrm>
          <a:prstGeom prst="rect">
            <a:avLst/>
          </a:prstGeom>
          <a:noFill/>
        </p:spPr>
        <p:txBody>
          <a:bodyPr wrap="square" rtlCol="0">
            <a:spAutoFit/>
          </a:bodyPr>
          <a:lstStyle/>
          <a:p>
            <a:r>
              <a:rPr lang="en-US" dirty="0"/>
              <a:t>Full-energy + scatter, </a:t>
            </a:r>
            <a:r>
              <a:rPr lang="en-US" dirty="0" err="1"/>
              <a:t>etc</a:t>
            </a:r>
            <a:endParaRPr lang="en-US" dirty="0"/>
          </a:p>
        </p:txBody>
      </p:sp>
      <p:sp>
        <p:nvSpPr>
          <p:cNvPr id="18" name="TextBox 17">
            <a:extLst>
              <a:ext uri="{FF2B5EF4-FFF2-40B4-BE49-F238E27FC236}">
                <a16:creationId xmlns:a16="http://schemas.microsoft.com/office/drawing/2014/main" id="{4F86B657-B12E-1441-9B62-38F3CC9565BF}"/>
              </a:ext>
            </a:extLst>
          </p:cNvPr>
          <p:cNvSpPr txBox="1"/>
          <p:nvPr/>
        </p:nvSpPr>
        <p:spPr>
          <a:xfrm>
            <a:off x="720648" y="5201030"/>
            <a:ext cx="10281335" cy="1354217"/>
          </a:xfrm>
          <a:prstGeom prst="rect">
            <a:avLst/>
          </a:prstGeom>
          <a:noFill/>
        </p:spPr>
        <p:txBody>
          <a:bodyPr wrap="square" rtlCol="0">
            <a:spAutoFit/>
          </a:bodyPr>
          <a:lstStyle/>
          <a:p>
            <a:r>
              <a:rPr lang="en-US" dirty="0">
                <a:latin typeface="+mj-lt"/>
              </a:rPr>
              <a:t>At high count-rates multiple gammas may get counted as a single event</a:t>
            </a:r>
          </a:p>
          <a:p>
            <a:pPr marL="285750" indent="-285750">
              <a:buFont typeface="Arial" panose="020B0604020202020204" pitchFamily="34" charset="0"/>
              <a:buChar char="•"/>
            </a:pPr>
            <a:r>
              <a:rPr lang="en-US" sz="1600" dirty="0">
                <a:latin typeface="+mj-lt"/>
              </a:rPr>
              <a:t>Most detectors integrate signal for a fixed amount of time to get an energy – two gammas may enter the detector during this time frame</a:t>
            </a:r>
          </a:p>
          <a:p>
            <a:pPr marL="742950" lvl="1" indent="-285750">
              <a:buFont typeface="Arial" panose="020B0604020202020204" pitchFamily="34" charset="0"/>
              <a:buChar char="•"/>
            </a:pPr>
            <a:r>
              <a:rPr lang="en-US" sz="1600" dirty="0">
                <a:latin typeface="+mj-lt"/>
              </a:rPr>
              <a:t>There is also usually a “dead-time” after each detection event during which new gammas cant be detected</a:t>
            </a:r>
          </a:p>
          <a:p>
            <a:pPr marL="285750" indent="-285750">
              <a:buFont typeface="Arial" panose="020B0604020202020204" pitchFamily="34" charset="0"/>
              <a:buChar char="•"/>
            </a:pPr>
            <a:r>
              <a:rPr lang="en-US" sz="1600" dirty="0">
                <a:latin typeface="+mj-lt"/>
              </a:rPr>
              <a:t>Some nuclide have “cascade” decays that emit multiple gamma rays close in time to each other</a:t>
            </a:r>
          </a:p>
        </p:txBody>
      </p:sp>
    </p:spTree>
    <p:extLst>
      <p:ext uri="{BB962C8B-B14F-4D97-AF65-F5344CB8AC3E}">
        <p14:creationId xmlns:p14="http://schemas.microsoft.com/office/powerpoint/2010/main" val="338097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CA372-47D9-1A49-A24D-2CDFF442F44A}"/>
              </a:ext>
            </a:extLst>
          </p:cNvPr>
          <p:cNvSpPr>
            <a:spLocks noGrp="1"/>
          </p:cNvSpPr>
          <p:nvPr>
            <p:ph type="title"/>
          </p:nvPr>
        </p:nvSpPr>
        <p:spPr/>
        <p:txBody>
          <a:bodyPr/>
          <a:lstStyle/>
          <a:p>
            <a:r>
              <a:rPr lang="en-US" dirty="0"/>
              <a:t>Physics Primer – gamma/X-ray detection efficiency</a:t>
            </a:r>
          </a:p>
        </p:txBody>
      </p:sp>
      <p:sp>
        <p:nvSpPr>
          <p:cNvPr id="4" name="Slide Number Placeholder 3">
            <a:extLst>
              <a:ext uri="{FF2B5EF4-FFF2-40B4-BE49-F238E27FC236}">
                <a16:creationId xmlns:a16="http://schemas.microsoft.com/office/drawing/2014/main" id="{4A50D107-EE25-E64B-B897-0AEFB619309D}"/>
              </a:ext>
            </a:extLst>
          </p:cNvPr>
          <p:cNvSpPr>
            <a:spLocks noGrp="1"/>
          </p:cNvSpPr>
          <p:nvPr>
            <p:ph type="sldNum" sz="quarter" idx="12"/>
          </p:nvPr>
        </p:nvSpPr>
        <p:spPr/>
        <p:txBody>
          <a:bodyPr/>
          <a:lstStyle/>
          <a:p>
            <a:fld id="{6113E31D-E2AB-40D1-8B51-AFA5AFEF393A}" type="slidenum">
              <a:rPr lang="en-US" smtClean="0"/>
              <a:t>19</a:t>
            </a:fld>
            <a:endParaRPr lang="en-US" dirty="0"/>
          </a:p>
        </p:txBody>
      </p:sp>
      <p:sp>
        <p:nvSpPr>
          <p:cNvPr id="6" name="Content Placeholder 5">
            <a:extLst>
              <a:ext uri="{FF2B5EF4-FFF2-40B4-BE49-F238E27FC236}">
                <a16:creationId xmlns:a16="http://schemas.microsoft.com/office/drawing/2014/main" id="{54F13CF9-76D4-CB46-ADC6-6E572C5197D7}"/>
              </a:ext>
            </a:extLst>
          </p:cNvPr>
          <p:cNvSpPr>
            <a:spLocks noGrp="1"/>
          </p:cNvSpPr>
          <p:nvPr>
            <p:ph idx="1"/>
          </p:nvPr>
        </p:nvSpPr>
        <p:spPr>
          <a:xfrm>
            <a:off x="720648" y="929997"/>
            <a:ext cx="10610967" cy="989761"/>
          </a:xfrm>
        </p:spPr>
        <p:txBody>
          <a:bodyPr>
            <a:normAutofit fontScale="92500" lnSpcReduction="20000"/>
          </a:bodyPr>
          <a:lstStyle/>
          <a:p>
            <a:r>
              <a:rPr lang="en-US" dirty="0"/>
              <a:t>We can characterize the efficiency, as a function of energy, to detect the full-energy of an incident photon for a given detector</a:t>
            </a:r>
          </a:p>
          <a:p>
            <a:pPr lvl="1"/>
            <a:r>
              <a:rPr lang="en-US" dirty="0"/>
              <a:t>We usually do this by using radioactive sources of known activities, that give off different energy gammas (with known intensities) and then fit to a function.  But also sometimes simulation or parameterization can be used</a:t>
            </a:r>
          </a:p>
        </p:txBody>
      </p:sp>
      <p:pic>
        <p:nvPicPr>
          <p:cNvPr id="7" name="Picture 6">
            <a:extLst>
              <a:ext uri="{FF2B5EF4-FFF2-40B4-BE49-F238E27FC236}">
                <a16:creationId xmlns:a16="http://schemas.microsoft.com/office/drawing/2014/main" id="{56EE5222-79B7-E047-A231-A322A8E1B7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1050" y="2109325"/>
            <a:ext cx="8089900" cy="4279900"/>
          </a:xfrm>
          <a:prstGeom prst="rect">
            <a:avLst/>
          </a:prstGeom>
        </p:spPr>
      </p:pic>
      <p:sp>
        <p:nvSpPr>
          <p:cNvPr id="8" name="TextBox 7">
            <a:extLst>
              <a:ext uri="{FF2B5EF4-FFF2-40B4-BE49-F238E27FC236}">
                <a16:creationId xmlns:a16="http://schemas.microsoft.com/office/drawing/2014/main" id="{B491B2FA-B938-2840-87B2-038FABF2020D}"/>
              </a:ext>
            </a:extLst>
          </p:cNvPr>
          <p:cNvSpPr txBox="1"/>
          <p:nvPr/>
        </p:nvSpPr>
        <p:spPr>
          <a:xfrm>
            <a:off x="1479771" y="6409515"/>
            <a:ext cx="9423582" cy="338554"/>
          </a:xfrm>
          <a:prstGeom prst="rect">
            <a:avLst/>
          </a:prstGeom>
          <a:noFill/>
        </p:spPr>
        <p:txBody>
          <a:bodyPr wrap="square" rtlCol="0">
            <a:spAutoFit/>
          </a:bodyPr>
          <a:lstStyle/>
          <a:p>
            <a:r>
              <a:rPr lang="en-US" sz="1600" dirty="0">
                <a:latin typeface="+mj-lt"/>
              </a:rPr>
              <a:t>FWHM = Full Width at Half maximum = 2.355·Gaussian sigma → width of peaks as function of energy</a:t>
            </a:r>
          </a:p>
        </p:txBody>
      </p:sp>
      <p:cxnSp>
        <p:nvCxnSpPr>
          <p:cNvPr id="9" name="Straight Arrow Connector 8">
            <a:extLst>
              <a:ext uri="{FF2B5EF4-FFF2-40B4-BE49-F238E27FC236}">
                <a16:creationId xmlns:a16="http://schemas.microsoft.com/office/drawing/2014/main" id="{CAF86235-EBF3-FC4D-8C33-07669C00ED2E}"/>
              </a:ext>
            </a:extLst>
          </p:cNvPr>
          <p:cNvCxnSpPr>
            <a:cxnSpLocks/>
          </p:cNvCxnSpPr>
          <p:nvPr/>
        </p:nvCxnSpPr>
        <p:spPr>
          <a:xfrm flipV="1">
            <a:off x="6830568" y="3148317"/>
            <a:ext cx="646680" cy="3349911"/>
          </a:xfrm>
          <a:prstGeom prst="straightConnector1">
            <a:avLst/>
          </a:prstGeom>
          <a:ln w="25400">
            <a:solidFill>
              <a:srgbClr val="27FFFF"/>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BFB9628-F42A-EE4F-BE14-DA3CE6EFF5F7}"/>
              </a:ext>
            </a:extLst>
          </p:cNvPr>
          <p:cNvSpPr txBox="1"/>
          <p:nvPr/>
        </p:nvSpPr>
        <p:spPr>
          <a:xfrm>
            <a:off x="64951" y="2755268"/>
            <a:ext cx="1901392" cy="584775"/>
          </a:xfrm>
          <a:prstGeom prst="rect">
            <a:avLst/>
          </a:prstGeom>
          <a:noFill/>
        </p:spPr>
        <p:txBody>
          <a:bodyPr wrap="square" rtlCol="0">
            <a:spAutoFit/>
          </a:bodyPr>
          <a:lstStyle/>
          <a:p>
            <a:r>
              <a:rPr lang="en-US" sz="1600" dirty="0">
                <a:latin typeface="+mj-lt"/>
              </a:rPr>
              <a:t>A typical intrinsic efficiency curve</a:t>
            </a:r>
          </a:p>
        </p:txBody>
      </p:sp>
      <p:cxnSp>
        <p:nvCxnSpPr>
          <p:cNvPr id="16" name="Straight Arrow Connector 15">
            <a:extLst>
              <a:ext uri="{FF2B5EF4-FFF2-40B4-BE49-F238E27FC236}">
                <a16:creationId xmlns:a16="http://schemas.microsoft.com/office/drawing/2014/main" id="{90E7AEC5-C355-A041-99D9-D018C9F269EC}"/>
              </a:ext>
            </a:extLst>
          </p:cNvPr>
          <p:cNvCxnSpPr>
            <a:cxnSpLocks/>
          </p:cNvCxnSpPr>
          <p:nvPr/>
        </p:nvCxnSpPr>
        <p:spPr>
          <a:xfrm flipV="1">
            <a:off x="1782501" y="2755268"/>
            <a:ext cx="1088021" cy="393048"/>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569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Outline</a:t>
            </a:r>
          </a:p>
        </p:txBody>
      </p:sp>
      <p:sp>
        <p:nvSpPr>
          <p:cNvPr id="6" name="Content Placeholder 5"/>
          <p:cNvSpPr>
            <a:spLocks noGrp="1"/>
          </p:cNvSpPr>
          <p:nvPr>
            <p:ph idx="1"/>
          </p:nvPr>
        </p:nvSpPr>
        <p:spPr>
          <a:xfrm>
            <a:off x="720648" y="1429233"/>
            <a:ext cx="10058400" cy="4488091"/>
          </a:xfrm>
        </p:spPr>
        <p:txBody>
          <a:bodyPr>
            <a:normAutofit/>
          </a:bodyPr>
          <a:lstStyle/>
          <a:p>
            <a:pPr>
              <a:buFont typeface="Arial" panose="020B0604020202020204" pitchFamily="34" charset="0"/>
              <a:buChar char="•"/>
            </a:pPr>
            <a:r>
              <a:rPr lang="en-US" dirty="0"/>
              <a:t>What to expect</a:t>
            </a:r>
          </a:p>
          <a:p>
            <a:pPr>
              <a:buFont typeface="Arial" panose="020B0604020202020204" pitchFamily="34" charset="0"/>
              <a:buChar char="•"/>
            </a:pPr>
            <a:r>
              <a:rPr lang="en-US" dirty="0"/>
              <a:t>Physics review</a:t>
            </a:r>
          </a:p>
          <a:p>
            <a:pPr>
              <a:buFont typeface="Arial" panose="020B0604020202020204" pitchFamily="34" charset="0"/>
              <a:buChar char="•"/>
            </a:pPr>
            <a:r>
              <a:rPr lang="en-US" dirty="0"/>
              <a:t>Basics of using </a:t>
            </a:r>
            <a:r>
              <a:rPr lang="en-US" dirty="0" err="1"/>
              <a:t>InterSpec</a:t>
            </a:r>
            <a:r>
              <a:rPr lang="en-US" dirty="0"/>
              <a:t> to look at data</a:t>
            </a:r>
          </a:p>
          <a:p>
            <a:pPr>
              <a:buFont typeface="Arial" panose="020B0604020202020204" pitchFamily="34" charset="0"/>
              <a:buChar char="•"/>
            </a:pPr>
            <a:r>
              <a:rPr lang="en-US" dirty="0"/>
              <a:t>Nuclide ID</a:t>
            </a:r>
          </a:p>
          <a:p>
            <a:pPr>
              <a:buFont typeface="Arial" panose="020B0604020202020204" pitchFamily="34" charset="0"/>
              <a:buChar char="•"/>
            </a:pPr>
            <a:r>
              <a:rPr lang="en-US" dirty="0"/>
              <a:t>Fitting for activity and shielding</a:t>
            </a:r>
          </a:p>
          <a:p>
            <a:pPr lvl="1">
              <a:buFont typeface="Arial" panose="020B0604020202020204" pitchFamily="34" charset="0"/>
              <a:buChar char="•"/>
            </a:pPr>
            <a:r>
              <a:rPr lang="en-US" dirty="0"/>
              <a:t>We will work “Example 1.n42”</a:t>
            </a:r>
          </a:p>
          <a:p>
            <a:pPr>
              <a:buFont typeface="Arial" panose="020B0604020202020204" pitchFamily="34" charset="0"/>
              <a:buChar char="•"/>
            </a:pPr>
            <a:r>
              <a:rPr lang="en-US" dirty="0"/>
              <a:t>Energy calibration</a:t>
            </a:r>
          </a:p>
          <a:p>
            <a:pPr>
              <a:buFont typeface="Arial" panose="020B0604020202020204" pitchFamily="34" charset="0"/>
              <a:buChar char="•"/>
            </a:pPr>
            <a:r>
              <a:rPr lang="en-US" dirty="0"/>
              <a:t>Other tools in </a:t>
            </a:r>
            <a:r>
              <a:rPr lang="en-US" dirty="0" err="1"/>
              <a:t>InterSpec</a:t>
            </a:r>
            <a:r>
              <a:rPr lang="en-US" dirty="0"/>
              <a:t>, and useful information</a:t>
            </a:r>
          </a:p>
          <a:p>
            <a:pPr>
              <a:buFont typeface="Arial" panose="020B0604020202020204" pitchFamily="34" charset="0"/>
              <a:buChar char="•"/>
            </a:pPr>
            <a:r>
              <a:rPr lang="en-US" dirty="0"/>
              <a:t>A few more example problems</a:t>
            </a:r>
          </a:p>
          <a:p>
            <a:pPr>
              <a:buFont typeface="Arial" panose="020B0604020202020204" pitchFamily="34" charset="0"/>
              <a:buChar char="•"/>
            </a:pPr>
            <a:r>
              <a:rPr lang="en-US" dirty="0"/>
              <a:t>Questions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BD883-5B83-6F47-838F-ABC1F15847D4}"/>
              </a:ext>
            </a:extLst>
          </p:cNvPr>
          <p:cNvSpPr>
            <a:spLocks noGrp="1"/>
          </p:cNvSpPr>
          <p:nvPr>
            <p:ph type="title"/>
          </p:nvPr>
        </p:nvSpPr>
        <p:spPr/>
        <p:txBody>
          <a:bodyPr/>
          <a:lstStyle/>
          <a:p>
            <a:r>
              <a:rPr lang="en-US" dirty="0"/>
              <a:t>Physics Primer – putting it all together</a:t>
            </a:r>
          </a:p>
        </p:txBody>
      </p:sp>
      <p:sp>
        <p:nvSpPr>
          <p:cNvPr id="3" name="Content Placeholder 2">
            <a:extLst>
              <a:ext uri="{FF2B5EF4-FFF2-40B4-BE49-F238E27FC236}">
                <a16:creationId xmlns:a16="http://schemas.microsoft.com/office/drawing/2014/main" id="{53AB8DD6-CEF2-6C4E-B388-C93E41C5264C}"/>
              </a:ext>
            </a:extLst>
          </p:cNvPr>
          <p:cNvSpPr>
            <a:spLocks noGrp="1"/>
          </p:cNvSpPr>
          <p:nvPr>
            <p:ph idx="1"/>
          </p:nvPr>
        </p:nvSpPr>
        <p:spPr>
          <a:xfrm>
            <a:off x="720648" y="1035694"/>
            <a:ext cx="10058400" cy="5145187"/>
          </a:xfrm>
        </p:spPr>
        <p:txBody>
          <a:bodyPr>
            <a:normAutofit lnSpcReduction="10000"/>
          </a:bodyPr>
          <a:lstStyle/>
          <a:p>
            <a:r>
              <a:rPr lang="en-US" dirty="0"/>
              <a:t>We know:</a:t>
            </a:r>
          </a:p>
          <a:p>
            <a:pPr lvl="1"/>
            <a:r>
              <a:rPr lang="en-US" dirty="0"/>
              <a:t>The energy and intensity that radioactive nuclides will produce</a:t>
            </a:r>
          </a:p>
          <a:p>
            <a:pPr lvl="1"/>
            <a:r>
              <a:rPr lang="en-US" dirty="0"/>
              <a:t>The decay-chains of nuclides</a:t>
            </a:r>
          </a:p>
          <a:p>
            <a:pPr lvl="1"/>
            <a:r>
              <a:rPr lang="en-US" dirty="0"/>
              <a:t>The amount of attenuation material/shielding will provide, as a function of gamma/X-ray energy, and material atomic number</a:t>
            </a:r>
          </a:p>
          <a:p>
            <a:pPr lvl="1"/>
            <a:r>
              <a:rPr lang="en-US" dirty="0"/>
              <a:t>The efficiency to detect a gamma incident on the detector, as a function of energy, and the geometric eff.</a:t>
            </a:r>
          </a:p>
          <a:p>
            <a:r>
              <a:rPr lang="en-US" dirty="0"/>
              <a:t>So if we have a gamma spectrum, by doing a peak-based analysis, we can (potentially):</a:t>
            </a:r>
          </a:p>
          <a:p>
            <a:pPr lvl="1"/>
            <a:r>
              <a:rPr lang="en-US" dirty="0"/>
              <a:t>Determine what the source nuclide is, from the energy gamma and X-rays we observe</a:t>
            </a:r>
          </a:p>
          <a:p>
            <a:pPr lvl="1"/>
            <a:r>
              <a:rPr lang="en-US" dirty="0"/>
              <a:t>Determine the activity (decay rate, or equivalently how-much there is) of the nuclide</a:t>
            </a:r>
          </a:p>
          <a:p>
            <a:pPr lvl="1"/>
            <a:r>
              <a:rPr lang="en-US" dirty="0"/>
              <a:t>Determine how-much, and maybe even the atomic number, of the shielding the gammas are going through, by the relative intensities of </a:t>
            </a:r>
            <a:r>
              <a:rPr lang="en-US" dirty="0" err="1"/>
              <a:t>Photopeaks</a:t>
            </a:r>
            <a:endParaRPr lang="en-US" dirty="0"/>
          </a:p>
          <a:p>
            <a:pPr lvl="1"/>
            <a:r>
              <a:rPr lang="en-US" dirty="0"/>
              <a:t>Maybe determine source age, if the gamma spectrum changes with age</a:t>
            </a:r>
          </a:p>
          <a:p>
            <a:r>
              <a:rPr lang="en-US" dirty="0"/>
              <a:t>But there may be degeneracies:</a:t>
            </a:r>
          </a:p>
          <a:p>
            <a:pPr lvl="1"/>
            <a:r>
              <a:rPr lang="en-US" dirty="0"/>
              <a:t>ex, for nuclides with a single peak, like Cs137, you can only determine activity, if you know shielding</a:t>
            </a:r>
          </a:p>
          <a:p>
            <a:pPr lvl="1"/>
            <a:r>
              <a:rPr lang="en-US" dirty="0"/>
              <a:t>ex, you might only be able to determine atomic number of shielding if you have lots of peaks, with some at low energy, and others at higher energies</a:t>
            </a:r>
          </a:p>
        </p:txBody>
      </p:sp>
      <p:sp>
        <p:nvSpPr>
          <p:cNvPr id="4" name="Slide Number Placeholder 3">
            <a:extLst>
              <a:ext uri="{FF2B5EF4-FFF2-40B4-BE49-F238E27FC236}">
                <a16:creationId xmlns:a16="http://schemas.microsoft.com/office/drawing/2014/main" id="{4158F259-ED01-D44B-82EF-97060B5D35F8}"/>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101204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Basics of using InterSpec to look at data </a:t>
            </a:r>
          </a:p>
        </p:txBody>
      </p:sp>
      <p:sp>
        <p:nvSpPr>
          <p:cNvPr id="3" name="Subtitle 2"/>
          <p:cNvSpPr>
            <a:spLocks noGrp="1"/>
          </p:cNvSpPr>
          <p:nvPr>
            <p:ph type="subTitle" idx="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2137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74362-60AF-3D4D-A481-AAC172579BD6}"/>
              </a:ext>
            </a:extLst>
          </p:cNvPr>
          <p:cNvSpPr>
            <a:spLocks noGrp="1"/>
          </p:cNvSpPr>
          <p:nvPr>
            <p:ph type="title"/>
          </p:nvPr>
        </p:nvSpPr>
        <p:spPr/>
        <p:txBody>
          <a:bodyPr/>
          <a:lstStyle/>
          <a:p>
            <a:r>
              <a:rPr lang="en-US" dirty="0"/>
              <a:t>Obtaining data to analyze</a:t>
            </a:r>
          </a:p>
        </p:txBody>
      </p:sp>
      <p:sp>
        <p:nvSpPr>
          <p:cNvPr id="3" name="Content Placeholder 2">
            <a:extLst>
              <a:ext uri="{FF2B5EF4-FFF2-40B4-BE49-F238E27FC236}">
                <a16:creationId xmlns:a16="http://schemas.microsoft.com/office/drawing/2014/main" id="{19256ACC-D708-214A-B166-988460CA23A4}"/>
              </a:ext>
            </a:extLst>
          </p:cNvPr>
          <p:cNvSpPr>
            <a:spLocks noGrp="1"/>
          </p:cNvSpPr>
          <p:nvPr>
            <p:ph idx="1"/>
          </p:nvPr>
        </p:nvSpPr>
        <p:spPr>
          <a:xfrm>
            <a:off x="720648" y="1429233"/>
            <a:ext cx="8168709" cy="5271740"/>
          </a:xfrm>
        </p:spPr>
        <p:txBody>
          <a:bodyPr>
            <a:normAutofit lnSpcReduction="10000"/>
          </a:bodyPr>
          <a:lstStyle/>
          <a:p>
            <a:r>
              <a:rPr lang="en-US" dirty="0"/>
              <a:t>Most detection systems meant to measure gammas from radioactive decays of nuclides with half-lives longer than a few minutes produce a “spectrum file” that contains the counts for each energy channel</a:t>
            </a:r>
          </a:p>
          <a:p>
            <a:pPr lvl="1"/>
            <a:r>
              <a:rPr lang="en-US" dirty="0"/>
              <a:t>Usually either 256, 512, 1024, 2048, … or 65,536 channel histogram of counts vs energy</a:t>
            </a:r>
          </a:p>
          <a:p>
            <a:pPr lvl="1"/>
            <a:r>
              <a:rPr lang="en-US" dirty="0"/>
              <a:t>Often sensitive to gammas between ~30 keV and 3000 keV, but may go down to a few keV, and up to 8 or 9 MeV</a:t>
            </a:r>
          </a:p>
          <a:p>
            <a:pPr lvl="1"/>
            <a:r>
              <a:rPr lang="en-US" dirty="0"/>
              <a:t>Usually provide a “real time” (how long measurement was), and a “live time” (approx. real time minus dead time)</a:t>
            </a:r>
          </a:p>
          <a:p>
            <a:pPr lvl="1"/>
            <a:r>
              <a:rPr lang="en-US" dirty="0"/>
              <a:t>Some systems produce “list-mode” data – i.e., each detection event separately time-stamped - if you are using this data, you are probably doing something specialized</a:t>
            </a:r>
          </a:p>
          <a:p>
            <a:r>
              <a:rPr lang="en-US" dirty="0"/>
              <a:t>Measurements are usually ≳30 seconds, and may be days long </a:t>
            </a:r>
          </a:p>
          <a:p>
            <a:pPr lvl="1"/>
            <a:r>
              <a:rPr lang="en-US" dirty="0"/>
              <a:t>The lower time limit is </a:t>
            </a:r>
            <a:r>
              <a:rPr lang="en-US" dirty="0" err="1"/>
              <a:t>kinda</a:t>
            </a:r>
            <a:r>
              <a:rPr lang="en-US" dirty="0"/>
              <a:t> determined by max rates systems can handle, and needing reasonable statistics to analyze in the spectrum</a:t>
            </a:r>
          </a:p>
          <a:p>
            <a:r>
              <a:rPr lang="en-US" dirty="0"/>
              <a:t>Some systems may create spectrums of successive short duration, that you can sum later</a:t>
            </a:r>
          </a:p>
          <a:p>
            <a:pPr lvl="1"/>
            <a:r>
              <a:rPr lang="en-US" dirty="0"/>
              <a:t>E.g., consecutive 0.1s spectra for minutes or hours in a row</a:t>
            </a:r>
          </a:p>
          <a:p>
            <a:r>
              <a:rPr lang="en-US" dirty="0"/>
              <a:t>Lots of spectrum file formats: CNF, N42, CSV, TXT, LIS, SPE, SPC, …</a:t>
            </a:r>
          </a:p>
        </p:txBody>
      </p:sp>
      <p:sp>
        <p:nvSpPr>
          <p:cNvPr id="4" name="Slide Number Placeholder 3">
            <a:extLst>
              <a:ext uri="{FF2B5EF4-FFF2-40B4-BE49-F238E27FC236}">
                <a16:creationId xmlns:a16="http://schemas.microsoft.com/office/drawing/2014/main" id="{CE6FEBDF-5141-7348-AEB9-D14D0F81A4BB}"/>
              </a:ext>
            </a:extLst>
          </p:cNvPr>
          <p:cNvSpPr>
            <a:spLocks noGrp="1"/>
          </p:cNvSpPr>
          <p:nvPr>
            <p:ph type="sldNum" sz="quarter" idx="12"/>
          </p:nvPr>
        </p:nvSpPr>
        <p:spPr/>
        <p:txBody>
          <a:bodyPr/>
          <a:lstStyle/>
          <a:p>
            <a:fld id="{6113E31D-E2AB-40D1-8B51-AFA5AFEF393A}" type="slidenum">
              <a:rPr lang="en-US" smtClean="0"/>
              <a:t>22</a:t>
            </a:fld>
            <a:endParaRPr lang="en-US" dirty="0"/>
          </a:p>
        </p:txBody>
      </p:sp>
      <p:pic>
        <p:nvPicPr>
          <p:cNvPr id="5" name="Picture 4">
            <a:extLst>
              <a:ext uri="{FF2B5EF4-FFF2-40B4-BE49-F238E27FC236}">
                <a16:creationId xmlns:a16="http://schemas.microsoft.com/office/drawing/2014/main" id="{CA182A4A-FE42-9E4F-8074-EFFBA58FCD9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19074" y="4606456"/>
            <a:ext cx="2620370" cy="2017685"/>
          </a:xfrm>
          <a:prstGeom prst="rect">
            <a:avLst/>
          </a:prstGeom>
        </p:spPr>
      </p:pic>
      <p:sp>
        <p:nvSpPr>
          <p:cNvPr id="6" name="TextBox 5">
            <a:extLst>
              <a:ext uri="{FF2B5EF4-FFF2-40B4-BE49-F238E27FC236}">
                <a16:creationId xmlns:a16="http://schemas.microsoft.com/office/drawing/2014/main" id="{88928871-457E-474F-8C81-BEC07BEE41B4}"/>
              </a:ext>
            </a:extLst>
          </p:cNvPr>
          <p:cNvSpPr txBox="1"/>
          <p:nvPr/>
        </p:nvSpPr>
        <p:spPr>
          <a:xfrm>
            <a:off x="8717574" y="6362419"/>
            <a:ext cx="3423369" cy="338554"/>
          </a:xfrm>
          <a:prstGeom prst="rect">
            <a:avLst/>
          </a:prstGeom>
          <a:noFill/>
        </p:spPr>
        <p:txBody>
          <a:bodyPr wrap="square" rtlCol="0">
            <a:spAutoFit/>
          </a:bodyPr>
          <a:lstStyle/>
          <a:p>
            <a:r>
              <a:rPr lang="en-US" sz="800" dirty="0"/>
              <a:t>From: https://</a:t>
            </a:r>
            <a:r>
              <a:rPr lang="en-US" sz="800" dirty="0" err="1"/>
              <a:t>www.ortec-online.com</a:t>
            </a:r>
            <a:r>
              <a:rPr lang="en-US" sz="800" dirty="0"/>
              <a:t>/products/nuclear-security-and-safeguards/hand-held-radioisotope-identifiers-</a:t>
            </a:r>
            <a:r>
              <a:rPr lang="en-US" sz="800" dirty="0" err="1"/>
              <a:t>riids</a:t>
            </a:r>
            <a:r>
              <a:rPr lang="en-US" sz="800" dirty="0"/>
              <a:t>/detective-x</a:t>
            </a:r>
          </a:p>
        </p:txBody>
      </p:sp>
      <p:pic>
        <p:nvPicPr>
          <p:cNvPr id="7" name="Picture 6">
            <a:extLst>
              <a:ext uri="{FF2B5EF4-FFF2-40B4-BE49-F238E27FC236}">
                <a16:creationId xmlns:a16="http://schemas.microsoft.com/office/drawing/2014/main" id="{6C9BB44B-715F-5342-B2AA-851A0A507A3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9515809" y="343934"/>
            <a:ext cx="2149078" cy="2235041"/>
          </a:xfrm>
          <a:prstGeom prst="rect">
            <a:avLst/>
          </a:prstGeom>
        </p:spPr>
      </p:pic>
      <p:sp>
        <p:nvSpPr>
          <p:cNvPr id="8" name="TextBox 7">
            <a:extLst>
              <a:ext uri="{FF2B5EF4-FFF2-40B4-BE49-F238E27FC236}">
                <a16:creationId xmlns:a16="http://schemas.microsoft.com/office/drawing/2014/main" id="{D20A203C-E0BC-1547-B9C1-5540D4FCA24B}"/>
              </a:ext>
            </a:extLst>
          </p:cNvPr>
          <p:cNvSpPr txBox="1"/>
          <p:nvPr/>
        </p:nvSpPr>
        <p:spPr>
          <a:xfrm>
            <a:off x="9084141" y="1856332"/>
            <a:ext cx="3012415" cy="215444"/>
          </a:xfrm>
          <a:prstGeom prst="rect">
            <a:avLst/>
          </a:prstGeom>
          <a:noFill/>
        </p:spPr>
        <p:txBody>
          <a:bodyPr wrap="square" rtlCol="0">
            <a:spAutoFit/>
          </a:bodyPr>
          <a:lstStyle/>
          <a:p>
            <a:r>
              <a:rPr lang="en-US" sz="800" dirty="0"/>
              <a:t>From https://</a:t>
            </a:r>
            <a:r>
              <a:rPr lang="en-US" sz="800" dirty="0" err="1"/>
              <a:t>www.flir.com</a:t>
            </a:r>
            <a:r>
              <a:rPr lang="en-US" sz="800" dirty="0"/>
              <a:t>/products/identifinder-r400/</a:t>
            </a:r>
          </a:p>
        </p:txBody>
      </p:sp>
      <p:pic>
        <p:nvPicPr>
          <p:cNvPr id="9" name="Picture 8">
            <a:extLst>
              <a:ext uri="{FF2B5EF4-FFF2-40B4-BE49-F238E27FC236}">
                <a16:creationId xmlns:a16="http://schemas.microsoft.com/office/drawing/2014/main" id="{394A5C9D-943D-0144-91E6-1CD319F68F1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19074" y="2334297"/>
            <a:ext cx="966805" cy="2272405"/>
          </a:xfrm>
          <a:prstGeom prst="rect">
            <a:avLst/>
          </a:prstGeom>
        </p:spPr>
      </p:pic>
      <p:sp>
        <p:nvSpPr>
          <p:cNvPr id="10" name="TextBox 9">
            <a:extLst>
              <a:ext uri="{FF2B5EF4-FFF2-40B4-BE49-F238E27FC236}">
                <a16:creationId xmlns:a16="http://schemas.microsoft.com/office/drawing/2014/main" id="{7B79E413-0965-8942-ACAB-F7A817E9FA5F}"/>
              </a:ext>
            </a:extLst>
          </p:cNvPr>
          <p:cNvSpPr txBox="1"/>
          <p:nvPr/>
        </p:nvSpPr>
        <p:spPr>
          <a:xfrm>
            <a:off x="10105053" y="3295389"/>
            <a:ext cx="1928973" cy="461665"/>
          </a:xfrm>
          <a:prstGeom prst="rect">
            <a:avLst/>
          </a:prstGeom>
          <a:noFill/>
        </p:spPr>
        <p:txBody>
          <a:bodyPr wrap="square" rtlCol="0">
            <a:spAutoFit/>
          </a:bodyPr>
          <a:lstStyle/>
          <a:p>
            <a:r>
              <a:rPr lang="en-US" sz="800" dirty="0"/>
              <a:t>From: https://</a:t>
            </a:r>
            <a:r>
              <a:rPr lang="en-US" sz="800" dirty="0" err="1"/>
              <a:t>www.mirion.com</a:t>
            </a:r>
            <a:r>
              <a:rPr lang="en-US" sz="800" dirty="0"/>
              <a:t>/products/</a:t>
            </a:r>
            <a:r>
              <a:rPr lang="en-US" sz="800" dirty="0" err="1"/>
              <a:t>ulb</a:t>
            </a:r>
            <a:r>
              <a:rPr lang="en-US" sz="800" dirty="0"/>
              <a:t>-ultra-low-background-cryostats</a:t>
            </a:r>
          </a:p>
        </p:txBody>
      </p:sp>
    </p:spTree>
    <p:extLst>
      <p:ext uri="{BB962C8B-B14F-4D97-AF65-F5344CB8AC3E}">
        <p14:creationId xmlns:p14="http://schemas.microsoft.com/office/powerpoint/2010/main" val="122986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B070E-70AC-3D44-8822-2229977E1FBB}"/>
              </a:ext>
            </a:extLst>
          </p:cNvPr>
          <p:cNvSpPr>
            <a:spLocks noGrp="1"/>
          </p:cNvSpPr>
          <p:nvPr>
            <p:ph type="title"/>
          </p:nvPr>
        </p:nvSpPr>
        <p:spPr/>
        <p:txBody>
          <a:bodyPr/>
          <a:lstStyle/>
          <a:p>
            <a:r>
              <a:rPr lang="en-US" dirty="0"/>
              <a:t>Loading data into </a:t>
            </a:r>
            <a:r>
              <a:rPr lang="en-US" dirty="0" err="1"/>
              <a:t>InterSpec</a:t>
            </a:r>
            <a:endParaRPr lang="en-US" dirty="0"/>
          </a:p>
        </p:txBody>
      </p:sp>
      <p:sp>
        <p:nvSpPr>
          <p:cNvPr id="3" name="Content Placeholder 2">
            <a:extLst>
              <a:ext uri="{FF2B5EF4-FFF2-40B4-BE49-F238E27FC236}">
                <a16:creationId xmlns:a16="http://schemas.microsoft.com/office/drawing/2014/main" id="{ECB916C3-2D1F-2F40-B79E-F8FEEDE2ED82}"/>
              </a:ext>
            </a:extLst>
          </p:cNvPr>
          <p:cNvSpPr>
            <a:spLocks noGrp="1"/>
          </p:cNvSpPr>
          <p:nvPr>
            <p:ph idx="1"/>
          </p:nvPr>
        </p:nvSpPr>
        <p:spPr>
          <a:xfrm>
            <a:off x="895747" y="5794639"/>
            <a:ext cx="10058400" cy="570225"/>
          </a:xfrm>
        </p:spPr>
        <p:txBody>
          <a:bodyPr>
            <a:normAutofit fontScale="85000" lnSpcReduction="20000"/>
          </a:bodyPr>
          <a:lstStyle/>
          <a:p>
            <a:r>
              <a:rPr lang="en-US" dirty="0"/>
              <a:t>Easiest way to load spectra is to drag-n-drop spectrum file from the operating system</a:t>
            </a:r>
          </a:p>
          <a:p>
            <a:pPr lvl="1"/>
            <a:r>
              <a:rPr lang="en-US" dirty="0"/>
              <a:t>You can load files from the “File” menu, or associate spectrum files to open when you double click the files</a:t>
            </a:r>
          </a:p>
          <a:p>
            <a:pPr marL="0" indent="0">
              <a:buNone/>
            </a:pPr>
            <a:endParaRPr lang="en-US" dirty="0"/>
          </a:p>
        </p:txBody>
      </p:sp>
      <p:sp>
        <p:nvSpPr>
          <p:cNvPr id="4" name="Slide Number Placeholder 3">
            <a:extLst>
              <a:ext uri="{FF2B5EF4-FFF2-40B4-BE49-F238E27FC236}">
                <a16:creationId xmlns:a16="http://schemas.microsoft.com/office/drawing/2014/main" id="{AB87F281-135A-5240-9857-F2955D4D748E}"/>
              </a:ext>
            </a:extLst>
          </p:cNvPr>
          <p:cNvSpPr>
            <a:spLocks noGrp="1"/>
          </p:cNvSpPr>
          <p:nvPr>
            <p:ph type="sldNum" sz="quarter" idx="12"/>
          </p:nvPr>
        </p:nvSpPr>
        <p:spPr/>
        <p:txBody>
          <a:bodyPr/>
          <a:lstStyle/>
          <a:p>
            <a:fld id="{6113E31D-E2AB-40D1-8B51-AFA5AFEF393A}" type="slidenum">
              <a:rPr lang="en-US" smtClean="0"/>
              <a:t>23</a:t>
            </a:fld>
            <a:endParaRPr lang="en-US" dirty="0"/>
          </a:p>
        </p:txBody>
      </p:sp>
      <p:pic>
        <p:nvPicPr>
          <p:cNvPr id="5" name="Picture 4">
            <a:extLst>
              <a:ext uri="{FF2B5EF4-FFF2-40B4-BE49-F238E27FC236}">
                <a16:creationId xmlns:a16="http://schemas.microsoft.com/office/drawing/2014/main" id="{3CD88082-29C5-4642-9DBF-2BB080FB7B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71626" y="1054236"/>
            <a:ext cx="6556444" cy="4525792"/>
          </a:xfrm>
          <a:prstGeom prst="rect">
            <a:avLst/>
          </a:prstGeom>
        </p:spPr>
      </p:pic>
      <p:pic>
        <p:nvPicPr>
          <p:cNvPr id="7" name="Graphic 6">
            <a:extLst>
              <a:ext uri="{FF2B5EF4-FFF2-40B4-BE49-F238E27FC236}">
                <a16:creationId xmlns:a16="http://schemas.microsoft.com/office/drawing/2014/main" id="{B4ADED85-F1DF-874B-A952-DDEA3355350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606" y="2822838"/>
            <a:ext cx="539480" cy="539480"/>
          </a:xfrm>
          <a:prstGeom prst="rect">
            <a:avLst/>
          </a:prstGeom>
        </p:spPr>
      </p:pic>
    </p:spTree>
    <p:extLst>
      <p:ext uri="{BB962C8B-B14F-4D97-AF65-F5344CB8AC3E}">
        <p14:creationId xmlns:p14="http://schemas.microsoft.com/office/powerpoint/2010/main" val="279313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380E-77C6-7F4A-A29E-954D8EE9C797}"/>
              </a:ext>
            </a:extLst>
          </p:cNvPr>
          <p:cNvSpPr>
            <a:spLocks noGrp="1"/>
          </p:cNvSpPr>
          <p:nvPr>
            <p:ph type="title"/>
          </p:nvPr>
        </p:nvSpPr>
        <p:spPr/>
        <p:txBody>
          <a:bodyPr/>
          <a:lstStyle/>
          <a:p>
            <a:r>
              <a:rPr lang="en-US" dirty="0"/>
              <a:t>Loading data into InterSpec (cont.)</a:t>
            </a:r>
          </a:p>
        </p:txBody>
      </p:sp>
      <p:sp>
        <p:nvSpPr>
          <p:cNvPr id="3" name="Content Placeholder 2">
            <a:extLst>
              <a:ext uri="{FF2B5EF4-FFF2-40B4-BE49-F238E27FC236}">
                <a16:creationId xmlns:a16="http://schemas.microsoft.com/office/drawing/2014/main" id="{B6C9B36A-6C08-C543-8173-17818E1CD3D1}"/>
              </a:ext>
            </a:extLst>
          </p:cNvPr>
          <p:cNvSpPr>
            <a:spLocks noGrp="1"/>
          </p:cNvSpPr>
          <p:nvPr>
            <p:ph idx="1"/>
          </p:nvPr>
        </p:nvSpPr>
        <p:spPr>
          <a:xfrm>
            <a:off x="633098" y="4756826"/>
            <a:ext cx="10806629" cy="1945531"/>
          </a:xfrm>
        </p:spPr>
        <p:txBody>
          <a:bodyPr>
            <a:normAutofit/>
          </a:bodyPr>
          <a:lstStyle/>
          <a:p>
            <a:r>
              <a:rPr lang="en-US" dirty="0"/>
              <a:t>Sometimes your spectrum file of your item of interest (IOI) will also contain a background spectrum, but sometimes this might be a separate file; you can open as background by dropping it as shown above</a:t>
            </a:r>
          </a:p>
          <a:p>
            <a:pPr lvl="1"/>
            <a:r>
              <a:rPr lang="en-US" dirty="0"/>
              <a:t>Background spectra are of the environmental radiation, without your IOI present</a:t>
            </a:r>
          </a:p>
          <a:p>
            <a:pPr lvl="1"/>
            <a:r>
              <a:rPr lang="en-US" dirty="0"/>
              <a:t>You usually don’t need a background file for IOI analysis in </a:t>
            </a:r>
            <a:r>
              <a:rPr lang="en-US" dirty="0" err="1"/>
              <a:t>InterSpec</a:t>
            </a:r>
            <a:r>
              <a:rPr lang="en-US" dirty="0"/>
              <a:t>, but they are often nice to have as a reference</a:t>
            </a:r>
          </a:p>
          <a:p>
            <a:r>
              <a:rPr lang="en-US" dirty="0"/>
              <a:t>It can also be nice to open a known-source as the 2</a:t>
            </a:r>
            <a:r>
              <a:rPr lang="en-US" baseline="30000" dirty="0"/>
              <a:t>nd</a:t>
            </a:r>
            <a:r>
              <a:rPr lang="en-US" dirty="0"/>
              <a:t> foreground as a sanity check of energy calibration</a:t>
            </a:r>
          </a:p>
        </p:txBody>
      </p:sp>
      <p:sp>
        <p:nvSpPr>
          <p:cNvPr id="4" name="Slide Number Placeholder 3">
            <a:extLst>
              <a:ext uri="{FF2B5EF4-FFF2-40B4-BE49-F238E27FC236}">
                <a16:creationId xmlns:a16="http://schemas.microsoft.com/office/drawing/2014/main" id="{3C02C767-D564-2940-9F67-9B7087D2FC5E}"/>
              </a:ext>
            </a:extLst>
          </p:cNvPr>
          <p:cNvSpPr>
            <a:spLocks noGrp="1"/>
          </p:cNvSpPr>
          <p:nvPr>
            <p:ph type="sldNum" sz="quarter" idx="12"/>
          </p:nvPr>
        </p:nvSpPr>
        <p:spPr/>
        <p:txBody>
          <a:bodyPr/>
          <a:lstStyle/>
          <a:p>
            <a:fld id="{6113E31D-E2AB-40D1-8B51-AFA5AFEF393A}" type="slidenum">
              <a:rPr lang="en-US" smtClean="0"/>
              <a:t>24</a:t>
            </a:fld>
            <a:endParaRPr lang="en-US" dirty="0"/>
          </a:p>
        </p:txBody>
      </p:sp>
      <p:pic>
        <p:nvPicPr>
          <p:cNvPr id="6" name="Picture 5">
            <a:extLst>
              <a:ext uri="{FF2B5EF4-FFF2-40B4-BE49-F238E27FC236}">
                <a16:creationId xmlns:a16="http://schemas.microsoft.com/office/drawing/2014/main" id="{0D80739D-829F-264B-839D-994897724BE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649" y="1483561"/>
            <a:ext cx="3942845" cy="2719700"/>
          </a:xfrm>
          <a:prstGeom prst="rect">
            <a:avLst/>
          </a:prstGeom>
        </p:spPr>
      </p:pic>
      <p:pic>
        <p:nvPicPr>
          <p:cNvPr id="8" name="Picture 7">
            <a:extLst>
              <a:ext uri="{FF2B5EF4-FFF2-40B4-BE49-F238E27FC236}">
                <a16:creationId xmlns:a16="http://schemas.microsoft.com/office/drawing/2014/main" id="{2DFE33CD-61EA-7144-8C9C-95D6D2AEDF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165387" y="1453912"/>
            <a:ext cx="6663448" cy="2968796"/>
          </a:xfrm>
          <a:prstGeom prst="rect">
            <a:avLst/>
          </a:prstGeom>
        </p:spPr>
      </p:pic>
      <p:cxnSp>
        <p:nvCxnSpPr>
          <p:cNvPr id="10" name="Straight Arrow Connector 9">
            <a:extLst>
              <a:ext uri="{FF2B5EF4-FFF2-40B4-BE49-F238E27FC236}">
                <a16:creationId xmlns:a16="http://schemas.microsoft.com/office/drawing/2014/main" id="{B301C6E6-51A2-0C44-A37B-962E919BD7EE}"/>
              </a:ext>
            </a:extLst>
          </p:cNvPr>
          <p:cNvCxnSpPr/>
          <p:nvPr/>
        </p:nvCxnSpPr>
        <p:spPr>
          <a:xfrm>
            <a:off x="4357991" y="2869660"/>
            <a:ext cx="66148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D409111-CB70-E647-8E84-A3467120314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07971" y="3054824"/>
            <a:ext cx="539480" cy="539480"/>
          </a:xfrm>
          <a:prstGeom prst="rect">
            <a:avLst/>
          </a:prstGeom>
        </p:spPr>
      </p:pic>
      <p:sp>
        <p:nvSpPr>
          <p:cNvPr id="12" name="TextBox 11">
            <a:extLst>
              <a:ext uri="{FF2B5EF4-FFF2-40B4-BE49-F238E27FC236}">
                <a16:creationId xmlns:a16="http://schemas.microsoft.com/office/drawing/2014/main" id="{A7803EFB-4E4B-3141-94BD-DC98E8B0DFA8}"/>
              </a:ext>
            </a:extLst>
          </p:cNvPr>
          <p:cNvSpPr txBox="1"/>
          <p:nvPr/>
        </p:nvSpPr>
        <p:spPr>
          <a:xfrm>
            <a:off x="6236511" y="917576"/>
            <a:ext cx="4521200" cy="338554"/>
          </a:xfrm>
          <a:prstGeom prst="rect">
            <a:avLst/>
          </a:prstGeom>
          <a:noFill/>
        </p:spPr>
        <p:txBody>
          <a:bodyPr wrap="square" rtlCol="0">
            <a:spAutoFit/>
          </a:bodyPr>
          <a:lstStyle/>
          <a:p>
            <a:r>
              <a:rPr lang="en-US" sz="1600" dirty="0"/>
              <a:t>This background tells us: </a:t>
            </a:r>
          </a:p>
        </p:txBody>
      </p:sp>
      <p:cxnSp>
        <p:nvCxnSpPr>
          <p:cNvPr id="13" name="Straight Arrow Connector 12">
            <a:extLst>
              <a:ext uri="{FF2B5EF4-FFF2-40B4-BE49-F238E27FC236}">
                <a16:creationId xmlns:a16="http://schemas.microsoft.com/office/drawing/2014/main" id="{2BEEB65B-599A-1E41-A5C7-6F07B1B7E483}"/>
              </a:ext>
            </a:extLst>
          </p:cNvPr>
          <p:cNvCxnSpPr>
            <a:cxnSpLocks/>
          </p:cNvCxnSpPr>
          <p:nvPr/>
        </p:nvCxnSpPr>
        <p:spPr>
          <a:xfrm flipH="1">
            <a:off x="6946900" y="1813718"/>
            <a:ext cx="420582" cy="408782"/>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C85FD5-1DB4-794A-BD7A-0F76CFCCC4B7}"/>
              </a:ext>
            </a:extLst>
          </p:cNvPr>
          <p:cNvCxnSpPr>
            <a:cxnSpLocks/>
          </p:cNvCxnSpPr>
          <p:nvPr/>
        </p:nvCxnSpPr>
        <p:spPr>
          <a:xfrm flipH="1">
            <a:off x="8648700" y="2298678"/>
            <a:ext cx="398489" cy="756146"/>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AA1D465-CF64-864B-AAAD-B78A5414EC9C}"/>
              </a:ext>
            </a:extLst>
          </p:cNvPr>
          <p:cNvSpPr txBox="1"/>
          <p:nvPr/>
        </p:nvSpPr>
        <p:spPr>
          <a:xfrm>
            <a:off x="8475345" y="1788666"/>
            <a:ext cx="2122931" cy="584775"/>
          </a:xfrm>
          <a:prstGeom prst="rect">
            <a:avLst/>
          </a:prstGeom>
          <a:noFill/>
        </p:spPr>
        <p:txBody>
          <a:bodyPr wrap="square" rtlCol="0">
            <a:spAutoFit/>
          </a:bodyPr>
          <a:lstStyle/>
          <a:p>
            <a:r>
              <a:rPr lang="en-US" sz="1600" dirty="0"/>
              <a:t>No IOI gammas above ~15</a:t>
            </a:r>
            <a:r>
              <a:rPr lang="en-US" sz="1600" i="1" dirty="0"/>
              <a:t>00 keV</a:t>
            </a:r>
          </a:p>
        </p:txBody>
      </p:sp>
      <p:sp>
        <p:nvSpPr>
          <p:cNvPr id="22" name="TextBox 21">
            <a:extLst>
              <a:ext uri="{FF2B5EF4-FFF2-40B4-BE49-F238E27FC236}">
                <a16:creationId xmlns:a16="http://schemas.microsoft.com/office/drawing/2014/main" id="{57565D34-AF1D-3646-97DF-9D6F5922602A}"/>
              </a:ext>
            </a:extLst>
          </p:cNvPr>
          <p:cNvSpPr txBox="1"/>
          <p:nvPr/>
        </p:nvSpPr>
        <p:spPr>
          <a:xfrm>
            <a:off x="6619663" y="1297223"/>
            <a:ext cx="2197100" cy="586049"/>
          </a:xfrm>
          <a:prstGeom prst="rect">
            <a:avLst/>
          </a:prstGeom>
          <a:noFill/>
        </p:spPr>
        <p:txBody>
          <a:bodyPr wrap="square" rtlCol="0">
            <a:spAutoFit/>
          </a:bodyPr>
          <a:lstStyle/>
          <a:p>
            <a:r>
              <a:rPr lang="en-US" sz="1600" i="1" dirty="0"/>
              <a:t>Peak at 661 keV is not from the IOI</a:t>
            </a:r>
            <a:endParaRPr lang="en-US" sz="1600" dirty="0"/>
          </a:p>
        </p:txBody>
      </p:sp>
    </p:spTree>
    <p:extLst>
      <p:ext uri="{BB962C8B-B14F-4D97-AF65-F5344CB8AC3E}">
        <p14:creationId xmlns:p14="http://schemas.microsoft.com/office/powerpoint/2010/main" val="48139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A1792-63D5-AA43-BBB0-7AB5AA27B70D}"/>
              </a:ext>
            </a:extLst>
          </p:cNvPr>
          <p:cNvSpPr>
            <a:spLocks noGrp="1"/>
          </p:cNvSpPr>
          <p:nvPr>
            <p:ph type="title"/>
          </p:nvPr>
        </p:nvSpPr>
        <p:spPr/>
        <p:txBody>
          <a:bodyPr/>
          <a:lstStyle/>
          <a:p>
            <a:r>
              <a:rPr lang="en-US" dirty="0"/>
              <a:t>Spectrum Display Basics</a:t>
            </a:r>
          </a:p>
        </p:txBody>
      </p:sp>
      <p:sp>
        <p:nvSpPr>
          <p:cNvPr id="4" name="Slide Number Placeholder 3">
            <a:extLst>
              <a:ext uri="{FF2B5EF4-FFF2-40B4-BE49-F238E27FC236}">
                <a16:creationId xmlns:a16="http://schemas.microsoft.com/office/drawing/2014/main" id="{290F41C9-8062-694D-A179-F58F45E09DE2}"/>
              </a:ext>
            </a:extLst>
          </p:cNvPr>
          <p:cNvSpPr>
            <a:spLocks noGrp="1"/>
          </p:cNvSpPr>
          <p:nvPr>
            <p:ph type="sldNum" sz="quarter" idx="12"/>
          </p:nvPr>
        </p:nvSpPr>
        <p:spPr/>
        <p:txBody>
          <a:bodyPr/>
          <a:lstStyle/>
          <a:p>
            <a:fld id="{6113E31D-E2AB-40D1-8B51-AFA5AFEF393A}" type="slidenum">
              <a:rPr lang="en-US" smtClean="0"/>
              <a:t>25</a:t>
            </a:fld>
            <a:endParaRPr lang="en-US" dirty="0"/>
          </a:p>
        </p:txBody>
      </p:sp>
      <p:pic>
        <p:nvPicPr>
          <p:cNvPr id="5" name="Picture 4">
            <a:extLst>
              <a:ext uri="{FF2B5EF4-FFF2-40B4-BE49-F238E27FC236}">
                <a16:creationId xmlns:a16="http://schemas.microsoft.com/office/drawing/2014/main" id="{68A17E1F-F6C8-5442-A850-D40D8D879F7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49600" y="1282164"/>
            <a:ext cx="6321602" cy="4800839"/>
          </a:xfrm>
          <a:prstGeom prst="rect">
            <a:avLst/>
          </a:prstGeom>
        </p:spPr>
      </p:pic>
      <p:sp>
        <p:nvSpPr>
          <p:cNvPr id="6" name="TextBox 5">
            <a:extLst>
              <a:ext uri="{FF2B5EF4-FFF2-40B4-BE49-F238E27FC236}">
                <a16:creationId xmlns:a16="http://schemas.microsoft.com/office/drawing/2014/main" id="{4B7AD053-EC06-CB4A-B6DB-52437D6EA75B}"/>
              </a:ext>
            </a:extLst>
          </p:cNvPr>
          <p:cNvSpPr txBox="1"/>
          <p:nvPr/>
        </p:nvSpPr>
        <p:spPr>
          <a:xfrm>
            <a:off x="129997" y="929997"/>
            <a:ext cx="2438400" cy="923330"/>
          </a:xfrm>
          <a:prstGeom prst="rect">
            <a:avLst/>
          </a:prstGeom>
          <a:noFill/>
        </p:spPr>
        <p:txBody>
          <a:bodyPr wrap="square" rtlCol="0">
            <a:spAutoFit/>
          </a:bodyPr>
          <a:lstStyle/>
          <a:p>
            <a:r>
              <a:rPr lang="en-US" dirty="0">
                <a:latin typeface="+mj-lt"/>
              </a:rPr>
              <a:t>Y-axis defaults to log scale, but can be made linear</a:t>
            </a:r>
          </a:p>
        </p:txBody>
      </p:sp>
      <p:cxnSp>
        <p:nvCxnSpPr>
          <p:cNvPr id="7" name="Straight Arrow Connector 6">
            <a:extLst>
              <a:ext uri="{FF2B5EF4-FFF2-40B4-BE49-F238E27FC236}">
                <a16:creationId xmlns:a16="http://schemas.microsoft.com/office/drawing/2014/main" id="{CBEC1C63-516C-434D-9A30-E2741E02A81B}"/>
              </a:ext>
            </a:extLst>
          </p:cNvPr>
          <p:cNvCxnSpPr>
            <a:cxnSpLocks/>
          </p:cNvCxnSpPr>
          <p:nvPr/>
        </p:nvCxnSpPr>
        <p:spPr>
          <a:xfrm>
            <a:off x="2154148" y="1430639"/>
            <a:ext cx="995452" cy="245761"/>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2813F43-6CA1-7B40-9398-7F019A4DDA32}"/>
              </a:ext>
            </a:extLst>
          </p:cNvPr>
          <p:cNvSpPr txBox="1"/>
          <p:nvPr/>
        </p:nvSpPr>
        <p:spPr>
          <a:xfrm>
            <a:off x="177545" y="3281086"/>
            <a:ext cx="2438400" cy="1477328"/>
          </a:xfrm>
          <a:prstGeom prst="rect">
            <a:avLst/>
          </a:prstGeom>
          <a:noFill/>
        </p:spPr>
        <p:txBody>
          <a:bodyPr wrap="square" rtlCol="0">
            <a:spAutoFit/>
          </a:bodyPr>
          <a:lstStyle/>
          <a:p>
            <a:r>
              <a:rPr lang="en-US" dirty="0">
                <a:latin typeface="+mj-lt"/>
              </a:rPr>
              <a:t>If there aren’t enough pixels to display each energy channel, adjacent channels are summed for display</a:t>
            </a:r>
          </a:p>
        </p:txBody>
      </p:sp>
      <p:cxnSp>
        <p:nvCxnSpPr>
          <p:cNvPr id="12" name="Straight Arrow Connector 11">
            <a:extLst>
              <a:ext uri="{FF2B5EF4-FFF2-40B4-BE49-F238E27FC236}">
                <a16:creationId xmlns:a16="http://schemas.microsoft.com/office/drawing/2014/main" id="{430552B9-651D-B84B-A34C-02785C8F40FC}"/>
              </a:ext>
            </a:extLst>
          </p:cNvPr>
          <p:cNvCxnSpPr>
            <a:cxnSpLocks/>
          </p:cNvCxnSpPr>
          <p:nvPr/>
        </p:nvCxnSpPr>
        <p:spPr>
          <a:xfrm flipV="1">
            <a:off x="2141448" y="2436252"/>
            <a:ext cx="1043000" cy="1510196"/>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CBBDC49-96BE-494A-8E53-2344B2A9F244}"/>
              </a:ext>
            </a:extLst>
          </p:cNvPr>
          <p:cNvSpPr txBox="1"/>
          <p:nvPr/>
        </p:nvSpPr>
        <p:spPr>
          <a:xfrm>
            <a:off x="9880600" y="1114663"/>
            <a:ext cx="2311400" cy="1200329"/>
          </a:xfrm>
          <a:prstGeom prst="rect">
            <a:avLst/>
          </a:prstGeom>
          <a:noFill/>
        </p:spPr>
        <p:txBody>
          <a:bodyPr wrap="square" rtlCol="0">
            <a:spAutoFit/>
          </a:bodyPr>
          <a:lstStyle/>
          <a:p>
            <a:r>
              <a:rPr lang="en-US" dirty="0">
                <a:latin typeface="+mj-lt"/>
              </a:rPr>
              <a:t>Legend tells you real and live times, as well as neutron information if available</a:t>
            </a:r>
          </a:p>
        </p:txBody>
      </p:sp>
      <p:cxnSp>
        <p:nvCxnSpPr>
          <p:cNvPr id="16" name="Straight Arrow Connector 15">
            <a:extLst>
              <a:ext uri="{FF2B5EF4-FFF2-40B4-BE49-F238E27FC236}">
                <a16:creationId xmlns:a16="http://schemas.microsoft.com/office/drawing/2014/main" id="{D5CA8DC6-6F49-1B4E-A60D-A877B6AD7C99}"/>
              </a:ext>
            </a:extLst>
          </p:cNvPr>
          <p:cNvCxnSpPr>
            <a:cxnSpLocks/>
            <a:stCxn id="15" idx="1"/>
          </p:cNvCxnSpPr>
          <p:nvPr/>
        </p:nvCxnSpPr>
        <p:spPr>
          <a:xfrm flipH="1">
            <a:off x="9178176" y="1714828"/>
            <a:ext cx="702424" cy="266372"/>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4D30A6A-45CA-0742-AE38-6462CD9D46A1}"/>
              </a:ext>
            </a:extLst>
          </p:cNvPr>
          <p:cNvSpPr txBox="1"/>
          <p:nvPr/>
        </p:nvSpPr>
        <p:spPr>
          <a:xfrm>
            <a:off x="9626600" y="3515321"/>
            <a:ext cx="2519452" cy="2215991"/>
          </a:xfrm>
          <a:prstGeom prst="rect">
            <a:avLst/>
          </a:prstGeom>
          <a:noFill/>
        </p:spPr>
        <p:txBody>
          <a:bodyPr wrap="square" rtlCol="0">
            <a:spAutoFit/>
          </a:bodyPr>
          <a:lstStyle/>
          <a:p>
            <a:r>
              <a:rPr lang="en-US" dirty="0">
                <a:latin typeface="+mj-lt"/>
              </a:rPr>
              <a:t>By default background and 2</a:t>
            </a:r>
            <a:r>
              <a:rPr lang="en-US" baseline="30000" dirty="0">
                <a:latin typeface="+mj-lt"/>
              </a:rPr>
              <a:t>nd</a:t>
            </a:r>
            <a:r>
              <a:rPr lang="en-US" dirty="0">
                <a:latin typeface="+mj-lt"/>
              </a:rPr>
              <a:t> foreground are live-time normalized to foreground – but this can be adjusted</a:t>
            </a:r>
          </a:p>
          <a:p>
            <a:r>
              <a:rPr lang="en-US" sz="1600" dirty="0">
                <a:latin typeface="+mj-lt"/>
              </a:rPr>
              <a:t>e.g., if background is twice as long as IOI, it is displayed at half height</a:t>
            </a:r>
          </a:p>
        </p:txBody>
      </p:sp>
      <p:cxnSp>
        <p:nvCxnSpPr>
          <p:cNvPr id="20" name="Straight Arrow Connector 19">
            <a:extLst>
              <a:ext uri="{FF2B5EF4-FFF2-40B4-BE49-F238E27FC236}">
                <a16:creationId xmlns:a16="http://schemas.microsoft.com/office/drawing/2014/main" id="{EE06C4A0-61E8-B742-8B6A-515157ECF8C5}"/>
              </a:ext>
            </a:extLst>
          </p:cNvPr>
          <p:cNvCxnSpPr>
            <a:cxnSpLocks/>
            <a:stCxn id="19" idx="1"/>
          </p:cNvCxnSpPr>
          <p:nvPr/>
        </p:nvCxnSpPr>
        <p:spPr>
          <a:xfrm flipH="1" flipV="1">
            <a:off x="8768778" y="2634495"/>
            <a:ext cx="857822" cy="1988822"/>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1B9C1B7-FEFC-D742-8C81-568CFB043FAF}"/>
              </a:ext>
            </a:extLst>
          </p:cNvPr>
          <p:cNvCxnSpPr>
            <a:cxnSpLocks/>
            <a:stCxn id="19" idx="1"/>
          </p:cNvCxnSpPr>
          <p:nvPr/>
        </p:nvCxnSpPr>
        <p:spPr>
          <a:xfrm flipH="1">
            <a:off x="6311900" y="4623317"/>
            <a:ext cx="3314700" cy="1205983"/>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ED6BCB-CB8D-5843-8684-FFD03EBC2210}"/>
              </a:ext>
            </a:extLst>
          </p:cNvPr>
          <p:cNvCxnSpPr>
            <a:cxnSpLocks/>
            <a:stCxn id="19" idx="1"/>
          </p:cNvCxnSpPr>
          <p:nvPr/>
        </p:nvCxnSpPr>
        <p:spPr>
          <a:xfrm flipH="1" flipV="1">
            <a:off x="9471202" y="2776661"/>
            <a:ext cx="155398" cy="1846656"/>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72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5FE9B-691B-4C5F-829D-6BA1150E1534}"/>
              </a:ext>
            </a:extLst>
          </p:cNvPr>
          <p:cNvSpPr>
            <a:spLocks noGrp="1"/>
          </p:cNvSpPr>
          <p:nvPr>
            <p:ph type="title"/>
          </p:nvPr>
        </p:nvSpPr>
        <p:spPr/>
        <p:txBody>
          <a:bodyPr/>
          <a:lstStyle/>
          <a:p>
            <a:r>
              <a:rPr lang="en-US" dirty="0"/>
              <a:t>Interacting with spectra</a:t>
            </a:r>
          </a:p>
        </p:txBody>
      </p:sp>
      <p:sp>
        <p:nvSpPr>
          <p:cNvPr id="3" name="Content Placeholder 2">
            <a:extLst>
              <a:ext uri="{FF2B5EF4-FFF2-40B4-BE49-F238E27FC236}">
                <a16:creationId xmlns:a16="http://schemas.microsoft.com/office/drawing/2014/main" id="{98472DD4-88B5-45EB-A1B9-42C55F8E3C8D}"/>
              </a:ext>
            </a:extLst>
          </p:cNvPr>
          <p:cNvSpPr>
            <a:spLocks noGrp="1"/>
          </p:cNvSpPr>
          <p:nvPr>
            <p:ph idx="1"/>
          </p:nvPr>
        </p:nvSpPr>
        <p:spPr>
          <a:xfrm>
            <a:off x="797766" y="4236914"/>
            <a:ext cx="10058400" cy="2621085"/>
          </a:xfrm>
        </p:spPr>
        <p:txBody>
          <a:bodyPr>
            <a:normAutofit fontScale="77500" lnSpcReduction="20000"/>
          </a:bodyPr>
          <a:lstStyle/>
          <a:p>
            <a:r>
              <a:rPr lang="en-US" dirty="0"/>
              <a:t>Zoom in: click and drag to the right to highlight the region you want to zoom in to.  When you let go of the mouse, it will zoom in.  </a:t>
            </a:r>
          </a:p>
          <a:p>
            <a:r>
              <a:rPr lang="en-US" dirty="0"/>
              <a:t>Zoom out: click and drag to left; zooming out will happen continuously</a:t>
            </a:r>
          </a:p>
          <a:p>
            <a:r>
              <a:rPr lang="en-US" dirty="0"/>
              <a:t>To pan left or right: use the RIGHT mouse button to drag left and right. Or click and drag labels (numbers) on the x-axis</a:t>
            </a:r>
          </a:p>
          <a:p>
            <a:r>
              <a:rPr lang="en-US" dirty="0"/>
              <a:t>Or you can use the up and down mouse-wheel to zoom in and out, and wheel left/right to pan (or trackpad equivalents)</a:t>
            </a:r>
          </a:p>
          <a:p>
            <a:r>
              <a:rPr lang="en-US" dirty="0"/>
              <a:t>Touch screens work to, and basics are reasonably intuitive</a:t>
            </a:r>
          </a:p>
          <a:p>
            <a:r>
              <a:rPr lang="en-US" dirty="0"/>
              <a:t>You can also zoom in on the y-axis by holding the option key (mac: command) clicking and dragging down, and do same thing but up to zoom out.  Or you can click and drag on y-axis labels (numbers), or for more control use the mouse-wheel when mouse is over y-axis area </a:t>
            </a:r>
          </a:p>
        </p:txBody>
      </p:sp>
      <p:sp>
        <p:nvSpPr>
          <p:cNvPr id="4" name="Slide Number Placeholder 3">
            <a:extLst>
              <a:ext uri="{FF2B5EF4-FFF2-40B4-BE49-F238E27FC236}">
                <a16:creationId xmlns:a16="http://schemas.microsoft.com/office/drawing/2014/main" id="{944B2B55-B5B9-4178-9DB2-BD86BA59011A}"/>
              </a:ext>
            </a:extLst>
          </p:cNvPr>
          <p:cNvSpPr>
            <a:spLocks noGrp="1"/>
          </p:cNvSpPr>
          <p:nvPr>
            <p:ph type="sldNum" sz="quarter" idx="12"/>
          </p:nvPr>
        </p:nvSpPr>
        <p:spPr/>
        <p:txBody>
          <a:bodyPr/>
          <a:lstStyle/>
          <a:p>
            <a:fld id="{6113E31D-E2AB-40D1-8B51-AFA5AFEF393A}" type="slidenum">
              <a:rPr lang="en-US" smtClean="0"/>
              <a:t>26</a:t>
            </a:fld>
            <a:endParaRPr lang="en-US" dirty="0"/>
          </a:p>
        </p:txBody>
      </p:sp>
      <p:pic>
        <p:nvPicPr>
          <p:cNvPr id="7" name="Picture 6" descr="A close up of a map&#10;&#10;Description automatically generated">
            <a:extLst>
              <a:ext uri="{FF2B5EF4-FFF2-40B4-BE49-F238E27FC236}">
                <a16:creationId xmlns:a16="http://schemas.microsoft.com/office/drawing/2014/main" id="{7DD7C2B0-7472-430F-8C85-4050EE70B34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34930" y="1330918"/>
            <a:ext cx="4572000" cy="2505075"/>
          </a:xfrm>
          <a:prstGeom prst="rect">
            <a:avLst/>
          </a:prstGeom>
        </p:spPr>
      </p:pic>
    </p:spTree>
    <p:extLst>
      <p:ext uri="{BB962C8B-B14F-4D97-AF65-F5344CB8AC3E}">
        <p14:creationId xmlns:p14="http://schemas.microsoft.com/office/powerpoint/2010/main" val="60085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A2431-8041-4D22-AF53-D915C4E8D553}"/>
              </a:ext>
            </a:extLst>
          </p:cNvPr>
          <p:cNvSpPr>
            <a:spLocks noGrp="1"/>
          </p:cNvSpPr>
          <p:nvPr>
            <p:ph type="title"/>
          </p:nvPr>
        </p:nvSpPr>
        <p:spPr/>
        <p:txBody>
          <a:bodyPr/>
          <a:lstStyle/>
          <a:p>
            <a:r>
              <a:rPr lang="en-US" dirty="0"/>
              <a:t>Interacting with spectra (cont.)</a:t>
            </a:r>
          </a:p>
        </p:txBody>
      </p:sp>
      <p:sp>
        <p:nvSpPr>
          <p:cNvPr id="3" name="Content Placeholder 2">
            <a:extLst>
              <a:ext uri="{FF2B5EF4-FFF2-40B4-BE49-F238E27FC236}">
                <a16:creationId xmlns:a16="http://schemas.microsoft.com/office/drawing/2014/main" id="{B7DC0A78-A37C-40BC-9895-20D8657C2483}"/>
              </a:ext>
            </a:extLst>
          </p:cNvPr>
          <p:cNvSpPr>
            <a:spLocks noGrp="1"/>
          </p:cNvSpPr>
          <p:nvPr>
            <p:ph idx="1"/>
          </p:nvPr>
        </p:nvSpPr>
        <p:spPr>
          <a:xfrm>
            <a:off x="1680511" y="5303004"/>
            <a:ext cx="8830976" cy="1249998"/>
          </a:xfrm>
        </p:spPr>
        <p:txBody>
          <a:bodyPr/>
          <a:lstStyle/>
          <a:p>
            <a:r>
              <a:rPr lang="en-US" dirty="0"/>
              <a:t>View → “Show Energy Slider” will bring up a strip chart</a:t>
            </a:r>
          </a:p>
          <a:p>
            <a:pPr lvl="1"/>
            <a:r>
              <a:rPr lang="en-US" dirty="0"/>
              <a:t>Drag on edges to change displayed energy ranges, or click and drag on dark part to pan</a:t>
            </a:r>
          </a:p>
          <a:p>
            <a:pPr lvl="1"/>
            <a:r>
              <a:rPr lang="en-US" dirty="0"/>
              <a:t>Especially useful for really inspecting </a:t>
            </a:r>
            <a:r>
              <a:rPr lang="en-US" dirty="0" err="1"/>
              <a:t>HPGe</a:t>
            </a:r>
            <a:r>
              <a:rPr lang="en-US" dirty="0"/>
              <a:t> spectra</a:t>
            </a:r>
          </a:p>
          <a:p>
            <a:pPr lvl="1"/>
            <a:endParaRPr lang="en-US" dirty="0"/>
          </a:p>
        </p:txBody>
      </p:sp>
      <p:sp>
        <p:nvSpPr>
          <p:cNvPr id="4" name="Slide Number Placeholder 3">
            <a:extLst>
              <a:ext uri="{FF2B5EF4-FFF2-40B4-BE49-F238E27FC236}">
                <a16:creationId xmlns:a16="http://schemas.microsoft.com/office/drawing/2014/main" id="{F3DF7B0A-B06B-4F76-8273-07B7204AD9AC}"/>
              </a:ext>
            </a:extLst>
          </p:cNvPr>
          <p:cNvSpPr>
            <a:spLocks noGrp="1"/>
          </p:cNvSpPr>
          <p:nvPr>
            <p:ph type="sldNum" sz="quarter" idx="12"/>
          </p:nvPr>
        </p:nvSpPr>
        <p:spPr/>
        <p:txBody>
          <a:bodyPr/>
          <a:lstStyle/>
          <a:p>
            <a:fld id="{6113E31D-E2AB-40D1-8B51-AFA5AFEF393A}" type="slidenum">
              <a:rPr lang="en-US" smtClean="0"/>
              <a:t>27</a:t>
            </a:fld>
            <a:endParaRPr lang="en-US" dirty="0"/>
          </a:p>
        </p:txBody>
      </p:sp>
      <p:pic>
        <p:nvPicPr>
          <p:cNvPr id="6" name="Picture 5">
            <a:extLst>
              <a:ext uri="{FF2B5EF4-FFF2-40B4-BE49-F238E27FC236}">
                <a16:creationId xmlns:a16="http://schemas.microsoft.com/office/drawing/2014/main" id="{3FFA04C7-39FB-4E81-B430-6FFF20A302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12274" y="929997"/>
            <a:ext cx="8567451" cy="4109360"/>
          </a:xfrm>
          <a:prstGeom prst="rect">
            <a:avLst/>
          </a:prstGeom>
        </p:spPr>
      </p:pic>
    </p:spTree>
    <p:extLst>
      <p:ext uri="{BB962C8B-B14F-4D97-AF65-F5344CB8AC3E}">
        <p14:creationId xmlns:p14="http://schemas.microsoft.com/office/powerpoint/2010/main" val="115016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8027CE2-DDBB-3C48-9459-2434AB80D9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2834" y="1354367"/>
            <a:ext cx="6466332" cy="4912584"/>
          </a:xfrm>
          <a:prstGeom prst="rect">
            <a:avLst/>
          </a:prstGeom>
        </p:spPr>
      </p:pic>
      <p:sp>
        <p:nvSpPr>
          <p:cNvPr id="2" name="Title 1">
            <a:extLst>
              <a:ext uri="{FF2B5EF4-FFF2-40B4-BE49-F238E27FC236}">
                <a16:creationId xmlns:a16="http://schemas.microsoft.com/office/drawing/2014/main" id="{35885F1E-40F1-1F44-A9D0-88FC61A68A13}"/>
              </a:ext>
            </a:extLst>
          </p:cNvPr>
          <p:cNvSpPr>
            <a:spLocks noGrp="1"/>
          </p:cNvSpPr>
          <p:nvPr>
            <p:ph type="title"/>
          </p:nvPr>
        </p:nvSpPr>
        <p:spPr/>
        <p:txBody>
          <a:bodyPr/>
          <a:lstStyle/>
          <a:p>
            <a:r>
              <a:rPr lang="en-US" dirty="0"/>
              <a:t>Showing reference gamma lines</a:t>
            </a:r>
          </a:p>
        </p:txBody>
      </p:sp>
      <p:sp>
        <p:nvSpPr>
          <p:cNvPr id="3" name="Content Placeholder 2">
            <a:extLst>
              <a:ext uri="{FF2B5EF4-FFF2-40B4-BE49-F238E27FC236}">
                <a16:creationId xmlns:a16="http://schemas.microsoft.com/office/drawing/2014/main" id="{097994E7-3974-6A46-93E5-51366194BA12}"/>
              </a:ext>
            </a:extLst>
          </p:cNvPr>
          <p:cNvSpPr>
            <a:spLocks noGrp="1"/>
          </p:cNvSpPr>
          <p:nvPr>
            <p:ph idx="1"/>
          </p:nvPr>
        </p:nvSpPr>
        <p:spPr>
          <a:xfrm>
            <a:off x="720648" y="946649"/>
            <a:ext cx="10988752" cy="570225"/>
          </a:xfrm>
        </p:spPr>
        <p:txBody>
          <a:bodyPr>
            <a:normAutofit/>
          </a:bodyPr>
          <a:lstStyle/>
          <a:p>
            <a:r>
              <a:rPr lang="en-US" dirty="0"/>
              <a:t>On “Reference </a:t>
            </a:r>
            <a:r>
              <a:rPr lang="en-US" dirty="0" err="1"/>
              <a:t>Photopeaks</a:t>
            </a:r>
            <a:r>
              <a:rPr lang="en-US" dirty="0"/>
              <a:t>” tab, you can enter any nuclide to display its gamma and X-rays on the spectrum</a:t>
            </a:r>
          </a:p>
        </p:txBody>
      </p:sp>
      <p:sp>
        <p:nvSpPr>
          <p:cNvPr id="4" name="Slide Number Placeholder 3">
            <a:extLst>
              <a:ext uri="{FF2B5EF4-FFF2-40B4-BE49-F238E27FC236}">
                <a16:creationId xmlns:a16="http://schemas.microsoft.com/office/drawing/2014/main" id="{1E8DF31A-55C2-9640-9B46-313DC6B65A16}"/>
              </a:ext>
            </a:extLst>
          </p:cNvPr>
          <p:cNvSpPr>
            <a:spLocks noGrp="1"/>
          </p:cNvSpPr>
          <p:nvPr>
            <p:ph type="sldNum" sz="quarter" idx="12"/>
          </p:nvPr>
        </p:nvSpPr>
        <p:spPr/>
        <p:txBody>
          <a:bodyPr/>
          <a:lstStyle/>
          <a:p>
            <a:fld id="{6113E31D-E2AB-40D1-8B51-AFA5AFEF393A}" type="slidenum">
              <a:rPr lang="en-US" smtClean="0"/>
              <a:t>28</a:t>
            </a:fld>
            <a:endParaRPr lang="en-US" dirty="0"/>
          </a:p>
        </p:txBody>
      </p:sp>
      <p:sp>
        <p:nvSpPr>
          <p:cNvPr id="7" name="Content Placeholder 2">
            <a:extLst>
              <a:ext uri="{FF2B5EF4-FFF2-40B4-BE49-F238E27FC236}">
                <a16:creationId xmlns:a16="http://schemas.microsoft.com/office/drawing/2014/main" id="{0090FEF5-DBDC-C34C-A1A7-6D8C9621283B}"/>
              </a:ext>
            </a:extLst>
          </p:cNvPr>
          <p:cNvSpPr txBox="1">
            <a:spLocks/>
          </p:cNvSpPr>
          <p:nvPr/>
        </p:nvSpPr>
        <p:spPr>
          <a:xfrm>
            <a:off x="484348" y="4559300"/>
            <a:ext cx="1945806" cy="1796551"/>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Add effects of aging, detector efficiency, and shielding to the amplitudes of displayed lines</a:t>
            </a:r>
          </a:p>
        </p:txBody>
      </p:sp>
      <p:sp>
        <p:nvSpPr>
          <p:cNvPr id="11" name="Left Brace 10">
            <a:extLst>
              <a:ext uri="{FF2B5EF4-FFF2-40B4-BE49-F238E27FC236}">
                <a16:creationId xmlns:a16="http://schemas.microsoft.com/office/drawing/2014/main" id="{6F6E2711-F860-5D44-B150-6A086D95AD09}"/>
              </a:ext>
            </a:extLst>
          </p:cNvPr>
          <p:cNvSpPr/>
          <p:nvPr/>
        </p:nvSpPr>
        <p:spPr>
          <a:xfrm>
            <a:off x="2197100" y="4559300"/>
            <a:ext cx="641160" cy="1592604"/>
          </a:xfrm>
          <a:prstGeom prst="leftBrace">
            <a:avLst>
              <a:gd name="adj1" fmla="val 20711"/>
              <a:gd name="adj2" fmla="val 4947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F50AA9DD-EC0E-BD4A-BD15-FB56065207AD}"/>
              </a:ext>
            </a:extLst>
          </p:cNvPr>
          <p:cNvSpPr txBox="1">
            <a:spLocks/>
          </p:cNvSpPr>
          <p:nvPr/>
        </p:nvSpPr>
        <p:spPr>
          <a:xfrm>
            <a:off x="9660095" y="3987800"/>
            <a:ext cx="2237906" cy="1796551"/>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Table of all gammas and X-rays for the selected nuclide, and its progeny</a:t>
            </a:r>
          </a:p>
        </p:txBody>
      </p:sp>
      <p:cxnSp>
        <p:nvCxnSpPr>
          <p:cNvPr id="13" name="Straight Arrow Connector 12">
            <a:extLst>
              <a:ext uri="{FF2B5EF4-FFF2-40B4-BE49-F238E27FC236}">
                <a16:creationId xmlns:a16="http://schemas.microsoft.com/office/drawing/2014/main" id="{51BD3AEF-B8B6-224E-9335-1CE65F241953}"/>
              </a:ext>
            </a:extLst>
          </p:cNvPr>
          <p:cNvCxnSpPr>
            <a:cxnSpLocks/>
          </p:cNvCxnSpPr>
          <p:nvPr/>
        </p:nvCxnSpPr>
        <p:spPr>
          <a:xfrm flipH="1">
            <a:off x="9027547" y="4559300"/>
            <a:ext cx="632549" cy="241300"/>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F7988A02-9C99-754A-A2F5-96C22261F6FC}"/>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58971" y="2292367"/>
            <a:ext cx="539480" cy="539480"/>
          </a:xfrm>
          <a:prstGeom prst="rect">
            <a:avLst/>
          </a:prstGeom>
        </p:spPr>
      </p:pic>
      <p:sp>
        <p:nvSpPr>
          <p:cNvPr id="18" name="Content Placeholder 2">
            <a:extLst>
              <a:ext uri="{FF2B5EF4-FFF2-40B4-BE49-F238E27FC236}">
                <a16:creationId xmlns:a16="http://schemas.microsoft.com/office/drawing/2014/main" id="{EF1A57FC-880B-3548-AD31-E93263C7AD35}"/>
              </a:ext>
            </a:extLst>
          </p:cNvPr>
          <p:cNvSpPr txBox="1">
            <a:spLocks/>
          </p:cNvSpPr>
          <p:nvPr/>
        </p:nvSpPr>
        <p:spPr>
          <a:xfrm>
            <a:off x="9761846" y="1663831"/>
            <a:ext cx="2237906" cy="1796551"/>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Moving your mouse over a line gives you more info about what makes that gamma</a:t>
            </a:r>
          </a:p>
        </p:txBody>
      </p:sp>
      <p:cxnSp>
        <p:nvCxnSpPr>
          <p:cNvPr id="19" name="Straight Arrow Connector 18">
            <a:extLst>
              <a:ext uri="{FF2B5EF4-FFF2-40B4-BE49-F238E27FC236}">
                <a16:creationId xmlns:a16="http://schemas.microsoft.com/office/drawing/2014/main" id="{4D015590-44F7-D249-89E4-24F9266A28A6}"/>
              </a:ext>
            </a:extLst>
          </p:cNvPr>
          <p:cNvCxnSpPr>
            <a:cxnSpLocks/>
            <a:stCxn id="18" idx="1"/>
          </p:cNvCxnSpPr>
          <p:nvPr/>
        </p:nvCxnSpPr>
        <p:spPr>
          <a:xfrm flipH="1" flipV="1">
            <a:off x="4306612" y="2526899"/>
            <a:ext cx="5455234" cy="35208"/>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BDD0B1-8740-9C48-ABBC-2702525D2DC5}"/>
              </a:ext>
            </a:extLst>
          </p:cNvPr>
          <p:cNvCxnSpPr>
            <a:cxnSpLocks/>
            <a:stCxn id="18" idx="1"/>
          </p:cNvCxnSpPr>
          <p:nvPr/>
        </p:nvCxnSpPr>
        <p:spPr>
          <a:xfrm flipH="1" flipV="1">
            <a:off x="4597400" y="1793065"/>
            <a:ext cx="5164446" cy="769042"/>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37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F3F8-4CCB-495B-AC59-B931BCB4D04D}"/>
              </a:ext>
            </a:extLst>
          </p:cNvPr>
          <p:cNvSpPr>
            <a:spLocks noGrp="1"/>
          </p:cNvSpPr>
          <p:nvPr>
            <p:ph type="title"/>
          </p:nvPr>
        </p:nvSpPr>
        <p:spPr/>
        <p:txBody>
          <a:bodyPr/>
          <a:lstStyle/>
          <a:p>
            <a:r>
              <a:rPr lang="en-US" dirty="0"/>
              <a:t>Basic peak-fitting</a:t>
            </a:r>
          </a:p>
        </p:txBody>
      </p:sp>
      <p:sp>
        <p:nvSpPr>
          <p:cNvPr id="3" name="Content Placeholder 2">
            <a:extLst>
              <a:ext uri="{FF2B5EF4-FFF2-40B4-BE49-F238E27FC236}">
                <a16:creationId xmlns:a16="http://schemas.microsoft.com/office/drawing/2014/main" id="{E3CF2563-D0FC-4479-9C0E-57A5D372A8E6}"/>
              </a:ext>
            </a:extLst>
          </p:cNvPr>
          <p:cNvSpPr>
            <a:spLocks noGrp="1"/>
          </p:cNvSpPr>
          <p:nvPr>
            <p:ph idx="1"/>
          </p:nvPr>
        </p:nvSpPr>
        <p:spPr>
          <a:xfrm>
            <a:off x="852850" y="4605051"/>
            <a:ext cx="10666050" cy="1838092"/>
          </a:xfrm>
        </p:spPr>
        <p:txBody>
          <a:bodyPr>
            <a:normAutofit fontScale="92500"/>
          </a:bodyPr>
          <a:lstStyle/>
          <a:p>
            <a:r>
              <a:rPr lang="en-US" dirty="0"/>
              <a:t>Usually to fit a peak, just double click near it.</a:t>
            </a:r>
          </a:p>
          <a:p>
            <a:r>
              <a:rPr lang="en-US" dirty="0"/>
              <a:t>Want to add on other nearby peak?  Just double click again.</a:t>
            </a:r>
          </a:p>
          <a:p>
            <a:r>
              <a:rPr lang="en-US" dirty="0"/>
              <a:t>If you move your mouse to the edge of the Region Of Interest (ROI), you can adjust ROI extent.</a:t>
            </a:r>
          </a:p>
          <a:p>
            <a:r>
              <a:rPr lang="en-US" dirty="0"/>
              <a:t>Right-click on a peak to get a menu to add or remove a peak from a ROI, or access an advanced “Peak Editor”</a:t>
            </a:r>
          </a:p>
        </p:txBody>
      </p:sp>
      <p:sp>
        <p:nvSpPr>
          <p:cNvPr id="4" name="Slide Number Placeholder 3">
            <a:extLst>
              <a:ext uri="{FF2B5EF4-FFF2-40B4-BE49-F238E27FC236}">
                <a16:creationId xmlns:a16="http://schemas.microsoft.com/office/drawing/2014/main" id="{03285866-3C23-481C-BE7B-88ECA291BA0C}"/>
              </a:ext>
            </a:extLst>
          </p:cNvPr>
          <p:cNvSpPr>
            <a:spLocks noGrp="1"/>
          </p:cNvSpPr>
          <p:nvPr>
            <p:ph type="sldNum" sz="quarter" idx="12"/>
          </p:nvPr>
        </p:nvSpPr>
        <p:spPr/>
        <p:txBody>
          <a:bodyPr/>
          <a:lstStyle/>
          <a:p>
            <a:fld id="{6113E31D-E2AB-40D1-8B51-AFA5AFEF393A}" type="slidenum">
              <a:rPr lang="en-US" smtClean="0"/>
              <a:t>29</a:t>
            </a:fld>
            <a:endParaRPr lang="en-US" dirty="0"/>
          </a:p>
        </p:txBody>
      </p:sp>
      <p:pic>
        <p:nvPicPr>
          <p:cNvPr id="8" name="Picture 7" descr="A screenshot of a cell phone&#10;&#10;Description automatically generated">
            <a:extLst>
              <a:ext uri="{FF2B5EF4-FFF2-40B4-BE49-F238E27FC236}">
                <a16:creationId xmlns:a16="http://schemas.microsoft.com/office/drawing/2014/main" id="{32D4A8DB-CF07-4FC4-A433-5CEF7581379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38110" y="1250357"/>
            <a:ext cx="4315663" cy="2737749"/>
          </a:xfrm>
          <a:prstGeom prst="rect">
            <a:avLst/>
          </a:prstGeom>
        </p:spPr>
      </p:pic>
    </p:spTree>
    <p:extLst>
      <p:ext uri="{BB962C8B-B14F-4D97-AF65-F5344CB8AC3E}">
        <p14:creationId xmlns:p14="http://schemas.microsoft.com/office/powerpoint/2010/main" val="175214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to expect</a:t>
            </a:r>
          </a:p>
        </p:txBody>
      </p:sp>
      <p:sp>
        <p:nvSpPr>
          <p:cNvPr id="3" name="Subtitle 2"/>
          <p:cNvSpPr>
            <a:spLocks noGrp="1"/>
          </p:cNvSpPr>
          <p:nvPr>
            <p:ph type="subTitle" idx="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60576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9B825-8721-4BD7-8DFE-9C1D6E80A2AA}"/>
              </a:ext>
            </a:extLst>
          </p:cNvPr>
          <p:cNvSpPr>
            <a:spLocks noGrp="1"/>
          </p:cNvSpPr>
          <p:nvPr>
            <p:ph type="title"/>
          </p:nvPr>
        </p:nvSpPr>
        <p:spPr/>
        <p:txBody>
          <a:bodyPr/>
          <a:lstStyle/>
          <a:p>
            <a:r>
              <a:rPr lang="en-US" dirty="0"/>
              <a:t>Peak Fitting (cont.)</a:t>
            </a:r>
          </a:p>
        </p:txBody>
      </p:sp>
      <p:sp>
        <p:nvSpPr>
          <p:cNvPr id="3" name="Content Placeholder 2">
            <a:extLst>
              <a:ext uri="{FF2B5EF4-FFF2-40B4-BE49-F238E27FC236}">
                <a16:creationId xmlns:a16="http://schemas.microsoft.com/office/drawing/2014/main" id="{B50CB9BE-82BA-4D84-A9B4-6C83129B25D4}"/>
              </a:ext>
            </a:extLst>
          </p:cNvPr>
          <p:cNvSpPr>
            <a:spLocks noGrp="1"/>
          </p:cNvSpPr>
          <p:nvPr>
            <p:ph idx="1"/>
          </p:nvPr>
        </p:nvSpPr>
        <p:spPr>
          <a:xfrm>
            <a:off x="863868" y="5552502"/>
            <a:ext cx="10058400" cy="841711"/>
          </a:xfrm>
        </p:spPr>
        <p:txBody>
          <a:bodyPr/>
          <a:lstStyle/>
          <a:p>
            <a:r>
              <a:rPr lang="en-US" dirty="0"/>
              <a:t>Holding control and dragging across a region lets you fit for multiple peaks in a ROI </a:t>
            </a:r>
          </a:p>
        </p:txBody>
      </p:sp>
      <p:sp>
        <p:nvSpPr>
          <p:cNvPr id="4" name="Slide Number Placeholder 3">
            <a:extLst>
              <a:ext uri="{FF2B5EF4-FFF2-40B4-BE49-F238E27FC236}">
                <a16:creationId xmlns:a16="http://schemas.microsoft.com/office/drawing/2014/main" id="{A1416DE3-5550-43DE-9715-92CAB76EA8D8}"/>
              </a:ext>
            </a:extLst>
          </p:cNvPr>
          <p:cNvSpPr>
            <a:spLocks noGrp="1"/>
          </p:cNvSpPr>
          <p:nvPr>
            <p:ph type="sldNum" sz="quarter" idx="12"/>
          </p:nvPr>
        </p:nvSpPr>
        <p:spPr/>
        <p:txBody>
          <a:bodyPr/>
          <a:lstStyle/>
          <a:p>
            <a:fld id="{6113E31D-E2AB-40D1-8B51-AFA5AFEF393A}" type="slidenum">
              <a:rPr lang="en-US" smtClean="0"/>
              <a:t>30</a:t>
            </a:fld>
            <a:endParaRPr lang="en-US" dirty="0"/>
          </a:p>
        </p:txBody>
      </p:sp>
      <p:pic>
        <p:nvPicPr>
          <p:cNvPr id="5" name="multipeak">
            <a:hlinkClick r:id="" action="ppaction://media"/>
            <a:extLst>
              <a:ext uri="{FF2B5EF4-FFF2-40B4-BE49-F238E27FC236}">
                <a16:creationId xmlns:a16="http://schemas.microsoft.com/office/drawing/2014/main" id="{E670C1D0-879B-4AE6-B9FC-1E30675F2C05}"/>
              </a:ext>
            </a:extLst>
          </p:cNvPr>
          <p:cNvPicPr>
            <a:picLocks noChangeAspect="1"/>
          </p:cNvPicPr>
          <p:nvPr>
            <a:videoFile r:link="rId1"/>
            <p:extLst>
              <p:ext uri="{DAA4B4D4-6D71-4841-9C94-3DE7FCFB9230}">
                <p14:media xmlns:p14="http://schemas.microsoft.com/office/powerpoint/2010/main" r:embed="rId2">
                  <p14:trim st="809"/>
                </p14:media>
              </p:ext>
            </p:extLst>
          </p:nvPr>
        </p:nvPicPr>
        <p:blipFill>
          <a:blip r:embed="rId4"/>
          <a:stretch>
            <a:fillRect/>
          </a:stretch>
        </p:blipFill>
        <p:spPr>
          <a:xfrm>
            <a:off x="2454543" y="980502"/>
            <a:ext cx="6369968" cy="4234882"/>
          </a:xfrm>
          <a:prstGeom prst="rect">
            <a:avLst/>
          </a:prstGeom>
        </p:spPr>
      </p:pic>
    </p:spTree>
    <p:extLst>
      <p:ext uri="{BB962C8B-B14F-4D97-AF65-F5344CB8AC3E}">
        <p14:creationId xmlns:p14="http://schemas.microsoft.com/office/powerpoint/2010/main" val="371669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FAF56-AFD0-4682-B280-02F2AF265997}"/>
              </a:ext>
            </a:extLst>
          </p:cNvPr>
          <p:cNvSpPr>
            <a:spLocks noGrp="1"/>
          </p:cNvSpPr>
          <p:nvPr>
            <p:ph type="title"/>
          </p:nvPr>
        </p:nvSpPr>
        <p:spPr/>
        <p:txBody>
          <a:bodyPr/>
          <a:lstStyle/>
          <a:p>
            <a:r>
              <a:rPr lang="en-US" dirty="0"/>
              <a:t>Peak Fitting (cont.)</a:t>
            </a:r>
          </a:p>
        </p:txBody>
      </p:sp>
      <p:sp>
        <p:nvSpPr>
          <p:cNvPr id="3" name="Content Placeholder 2">
            <a:extLst>
              <a:ext uri="{FF2B5EF4-FFF2-40B4-BE49-F238E27FC236}">
                <a16:creationId xmlns:a16="http://schemas.microsoft.com/office/drawing/2014/main" id="{A3A5F449-EA57-4806-A46A-D3A7A007D7EC}"/>
              </a:ext>
            </a:extLst>
          </p:cNvPr>
          <p:cNvSpPr>
            <a:spLocks noGrp="1"/>
          </p:cNvSpPr>
          <p:nvPr>
            <p:ph idx="1"/>
          </p:nvPr>
        </p:nvSpPr>
        <p:spPr>
          <a:xfrm>
            <a:off x="720648" y="4208443"/>
            <a:ext cx="10058400" cy="1773716"/>
          </a:xfrm>
        </p:spPr>
        <p:txBody>
          <a:bodyPr>
            <a:normAutofit/>
          </a:bodyPr>
          <a:lstStyle/>
          <a:p>
            <a:r>
              <a:rPr lang="en-US" dirty="0"/>
              <a:t>Peaks can share a continuum</a:t>
            </a:r>
          </a:p>
          <a:p>
            <a:pPr lvl="1"/>
            <a:r>
              <a:rPr lang="en-US" dirty="0"/>
              <a:t>Usually InterSpec will do a decent job of having peaks share a continuum when it’s useful, but you can always right-click on a peak (or touch, hold down on the peak for a second) and choose to “Combine Cont. Right/Left” or “Own Continuum”. </a:t>
            </a:r>
          </a:p>
        </p:txBody>
      </p:sp>
      <p:sp>
        <p:nvSpPr>
          <p:cNvPr id="4" name="Slide Number Placeholder 3">
            <a:extLst>
              <a:ext uri="{FF2B5EF4-FFF2-40B4-BE49-F238E27FC236}">
                <a16:creationId xmlns:a16="http://schemas.microsoft.com/office/drawing/2014/main" id="{36EECC5C-687C-44A0-BC62-83CA6FF3F6CB}"/>
              </a:ext>
            </a:extLst>
          </p:cNvPr>
          <p:cNvSpPr>
            <a:spLocks noGrp="1"/>
          </p:cNvSpPr>
          <p:nvPr>
            <p:ph type="sldNum" sz="quarter" idx="12"/>
          </p:nvPr>
        </p:nvSpPr>
        <p:spPr/>
        <p:txBody>
          <a:bodyPr/>
          <a:lstStyle/>
          <a:p>
            <a:fld id="{6113E31D-E2AB-40D1-8B51-AFA5AFEF393A}" type="slidenum">
              <a:rPr lang="en-US" smtClean="0"/>
              <a:t>31</a:t>
            </a:fld>
            <a:endParaRPr lang="en-US" dirty="0"/>
          </a:p>
        </p:txBody>
      </p:sp>
      <p:pic>
        <p:nvPicPr>
          <p:cNvPr id="6" name="Picture 5">
            <a:extLst>
              <a:ext uri="{FF2B5EF4-FFF2-40B4-BE49-F238E27FC236}">
                <a16:creationId xmlns:a16="http://schemas.microsoft.com/office/drawing/2014/main" id="{C0797586-112F-47EC-943C-136D4576DB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648" y="1164613"/>
            <a:ext cx="5611975" cy="2414812"/>
          </a:xfrm>
          <a:prstGeom prst="rect">
            <a:avLst/>
          </a:prstGeom>
        </p:spPr>
      </p:pic>
      <p:pic>
        <p:nvPicPr>
          <p:cNvPr id="5" name="Picture 4">
            <a:extLst>
              <a:ext uri="{FF2B5EF4-FFF2-40B4-BE49-F238E27FC236}">
                <a16:creationId xmlns:a16="http://schemas.microsoft.com/office/drawing/2014/main" id="{88CDDEAE-09A7-4207-AECD-0705CBE0000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49848" y="1164613"/>
            <a:ext cx="5613973" cy="2414812"/>
          </a:xfrm>
          <a:prstGeom prst="rect">
            <a:avLst/>
          </a:prstGeom>
        </p:spPr>
      </p:pic>
      <p:pic>
        <p:nvPicPr>
          <p:cNvPr id="8" name="Picture 7" descr="A picture containing dark, clock&#10;&#10;Description automatically generated">
            <a:extLst>
              <a:ext uri="{FF2B5EF4-FFF2-40B4-BE49-F238E27FC236}">
                <a16:creationId xmlns:a16="http://schemas.microsoft.com/office/drawing/2014/main" id="{7AD94226-1549-4389-B723-6400EDE9B9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86418" y="2223042"/>
            <a:ext cx="839647" cy="839647"/>
          </a:xfrm>
          <a:prstGeom prst="rect">
            <a:avLst/>
          </a:prstGeom>
        </p:spPr>
      </p:pic>
    </p:spTree>
    <p:extLst>
      <p:ext uri="{BB962C8B-B14F-4D97-AF65-F5344CB8AC3E}">
        <p14:creationId xmlns:p14="http://schemas.microsoft.com/office/powerpoint/2010/main" val="252029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0DCF-6B68-4376-91D6-D87E021BAAAF}"/>
              </a:ext>
            </a:extLst>
          </p:cNvPr>
          <p:cNvSpPr>
            <a:spLocks noGrp="1"/>
          </p:cNvSpPr>
          <p:nvPr>
            <p:ph type="title"/>
          </p:nvPr>
        </p:nvSpPr>
        <p:spPr/>
        <p:txBody>
          <a:bodyPr/>
          <a:lstStyle/>
          <a:p>
            <a:r>
              <a:rPr lang="en-US" dirty="0"/>
              <a:t>Peak Fitting (cont.)</a:t>
            </a:r>
          </a:p>
        </p:txBody>
      </p:sp>
      <p:sp>
        <p:nvSpPr>
          <p:cNvPr id="3" name="Content Placeholder 2">
            <a:extLst>
              <a:ext uri="{FF2B5EF4-FFF2-40B4-BE49-F238E27FC236}">
                <a16:creationId xmlns:a16="http://schemas.microsoft.com/office/drawing/2014/main" id="{B8E912A9-227B-4F3F-89D4-9C0E6F9FFF91}"/>
              </a:ext>
            </a:extLst>
          </p:cNvPr>
          <p:cNvSpPr>
            <a:spLocks noGrp="1"/>
          </p:cNvSpPr>
          <p:nvPr>
            <p:ph idx="1"/>
          </p:nvPr>
        </p:nvSpPr>
        <p:spPr>
          <a:xfrm>
            <a:off x="484348" y="4836405"/>
            <a:ext cx="10058400" cy="1828800"/>
          </a:xfrm>
        </p:spPr>
        <p:txBody>
          <a:bodyPr>
            <a:normAutofit fontScale="92500" lnSpcReduction="10000"/>
          </a:bodyPr>
          <a:lstStyle/>
          <a:p>
            <a:r>
              <a:rPr lang="en-US" dirty="0"/>
              <a:t>As a last resort, if </a:t>
            </a:r>
            <a:r>
              <a:rPr lang="en-US" dirty="0" err="1"/>
              <a:t>InterSpec</a:t>
            </a:r>
            <a:r>
              <a:rPr lang="en-US" dirty="0"/>
              <a:t> just really refuses to add a peak where you want one, on the “Peak Manager” tab, there is an “Add…” button that gives you more control over adding the peak and overrides statistical tests and such to force adding one</a:t>
            </a:r>
          </a:p>
          <a:p>
            <a:pPr lvl="1"/>
            <a:r>
              <a:rPr lang="en-US" dirty="0"/>
              <a:t>This is usually only necessary for peaks of dubious statistics or shape, or when there is a small peak “on the side” of a larger peak</a:t>
            </a:r>
          </a:p>
          <a:p>
            <a:pPr lvl="1"/>
            <a:r>
              <a:rPr lang="en-US" dirty="0"/>
              <a:t>After adding a peak this way you can further modify it, or you can join the new peak to the continuum of a previous peak </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F8EA5A9F-D40E-4F6A-B4F4-FF8F50BFB7C9}"/>
              </a:ext>
            </a:extLst>
          </p:cNvPr>
          <p:cNvSpPr>
            <a:spLocks noGrp="1"/>
          </p:cNvSpPr>
          <p:nvPr>
            <p:ph type="sldNum" sz="quarter" idx="12"/>
          </p:nvPr>
        </p:nvSpPr>
        <p:spPr/>
        <p:txBody>
          <a:bodyPr/>
          <a:lstStyle/>
          <a:p>
            <a:fld id="{6113E31D-E2AB-40D1-8B51-AFA5AFEF393A}" type="slidenum">
              <a:rPr lang="en-US" smtClean="0"/>
              <a:t>32</a:t>
            </a:fld>
            <a:endParaRPr lang="en-US" dirty="0"/>
          </a:p>
        </p:txBody>
      </p:sp>
      <p:pic>
        <p:nvPicPr>
          <p:cNvPr id="5" name="Picture 4">
            <a:extLst>
              <a:ext uri="{FF2B5EF4-FFF2-40B4-BE49-F238E27FC236}">
                <a16:creationId xmlns:a16="http://schemas.microsoft.com/office/drawing/2014/main" id="{5693ED5F-70D9-4806-BD73-B04B96D190B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02524" y="929997"/>
            <a:ext cx="6808425" cy="3773538"/>
          </a:xfrm>
          <a:prstGeom prst="rect">
            <a:avLst/>
          </a:prstGeom>
        </p:spPr>
      </p:pic>
      <p:sp>
        <p:nvSpPr>
          <p:cNvPr id="9" name="Oval 8">
            <a:extLst>
              <a:ext uri="{FF2B5EF4-FFF2-40B4-BE49-F238E27FC236}">
                <a16:creationId xmlns:a16="http://schemas.microsoft.com/office/drawing/2014/main" id="{F0893295-B9EB-416D-BA26-95461047F6BC}"/>
              </a:ext>
            </a:extLst>
          </p:cNvPr>
          <p:cNvSpPr/>
          <p:nvPr/>
        </p:nvSpPr>
        <p:spPr>
          <a:xfrm>
            <a:off x="4560984" y="4417764"/>
            <a:ext cx="804231" cy="4186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477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607D693-6F2F-114C-8494-33794324A4E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82901" y="1784637"/>
            <a:ext cx="5356556" cy="4058379"/>
          </a:xfrm>
          <a:prstGeom prst="rect">
            <a:avLst/>
          </a:prstGeom>
        </p:spPr>
      </p:pic>
      <p:sp>
        <p:nvSpPr>
          <p:cNvPr id="2" name="Title 1">
            <a:extLst>
              <a:ext uri="{FF2B5EF4-FFF2-40B4-BE49-F238E27FC236}">
                <a16:creationId xmlns:a16="http://schemas.microsoft.com/office/drawing/2014/main" id="{6F7837EA-DCA9-1548-BE3A-6C298D4D8E70}"/>
              </a:ext>
            </a:extLst>
          </p:cNvPr>
          <p:cNvSpPr>
            <a:spLocks noGrp="1"/>
          </p:cNvSpPr>
          <p:nvPr>
            <p:ph type="title"/>
          </p:nvPr>
        </p:nvSpPr>
        <p:spPr/>
        <p:txBody>
          <a:bodyPr/>
          <a:lstStyle/>
          <a:p>
            <a:r>
              <a:rPr lang="en-US" dirty="0"/>
              <a:t>Peaks – associating nuclides</a:t>
            </a:r>
          </a:p>
        </p:txBody>
      </p:sp>
      <p:sp>
        <p:nvSpPr>
          <p:cNvPr id="3" name="Content Placeholder 2">
            <a:extLst>
              <a:ext uri="{FF2B5EF4-FFF2-40B4-BE49-F238E27FC236}">
                <a16:creationId xmlns:a16="http://schemas.microsoft.com/office/drawing/2014/main" id="{19EAA1FC-4C90-BA4B-8E74-37091ED560F8}"/>
              </a:ext>
            </a:extLst>
          </p:cNvPr>
          <p:cNvSpPr>
            <a:spLocks noGrp="1"/>
          </p:cNvSpPr>
          <p:nvPr>
            <p:ph idx="1"/>
          </p:nvPr>
        </p:nvSpPr>
        <p:spPr>
          <a:xfrm>
            <a:off x="720648" y="833951"/>
            <a:ext cx="10058400" cy="982149"/>
          </a:xfrm>
        </p:spPr>
        <p:txBody>
          <a:bodyPr>
            <a:normAutofit fontScale="92500" lnSpcReduction="10000"/>
          </a:bodyPr>
          <a:lstStyle/>
          <a:p>
            <a:r>
              <a:rPr lang="en-US" dirty="0"/>
              <a:t>A key part of using InterSpec is that you can associate peaks with nuclides/X-ray/reactions</a:t>
            </a:r>
          </a:p>
          <a:p>
            <a:r>
              <a:rPr lang="en-US" dirty="0"/>
              <a:t>If you are showing reference photopeak lines before fitting a peak, the fit peaks will automatically get associated with the nuclide and specific gamma or X-ray</a:t>
            </a:r>
          </a:p>
        </p:txBody>
      </p:sp>
      <p:sp>
        <p:nvSpPr>
          <p:cNvPr id="4" name="Slide Number Placeholder 3">
            <a:extLst>
              <a:ext uri="{FF2B5EF4-FFF2-40B4-BE49-F238E27FC236}">
                <a16:creationId xmlns:a16="http://schemas.microsoft.com/office/drawing/2014/main" id="{074FD2AC-3293-F749-8EA7-AFEA2645B266}"/>
              </a:ext>
            </a:extLst>
          </p:cNvPr>
          <p:cNvSpPr>
            <a:spLocks noGrp="1"/>
          </p:cNvSpPr>
          <p:nvPr>
            <p:ph type="sldNum" sz="quarter" idx="12"/>
          </p:nvPr>
        </p:nvSpPr>
        <p:spPr/>
        <p:txBody>
          <a:bodyPr/>
          <a:lstStyle/>
          <a:p>
            <a:fld id="{6113E31D-E2AB-40D1-8B51-AFA5AFEF393A}" type="slidenum">
              <a:rPr lang="en-US" smtClean="0"/>
              <a:t>33</a:t>
            </a:fld>
            <a:endParaRPr lang="en-US" dirty="0"/>
          </a:p>
        </p:txBody>
      </p:sp>
      <p:pic>
        <p:nvPicPr>
          <p:cNvPr id="7" name="Graphic 6">
            <a:extLst>
              <a:ext uri="{FF2B5EF4-FFF2-40B4-BE49-F238E27FC236}">
                <a16:creationId xmlns:a16="http://schemas.microsoft.com/office/drawing/2014/main" id="{A83DC3AC-2D50-C746-A011-8A82F1535F4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108464" y="2573677"/>
            <a:ext cx="539480" cy="539480"/>
          </a:xfrm>
          <a:prstGeom prst="rect">
            <a:avLst/>
          </a:prstGeom>
        </p:spPr>
      </p:pic>
      <p:sp>
        <p:nvSpPr>
          <p:cNvPr id="9" name="Donut 8">
            <a:extLst>
              <a:ext uri="{FF2B5EF4-FFF2-40B4-BE49-F238E27FC236}">
                <a16:creationId xmlns:a16="http://schemas.microsoft.com/office/drawing/2014/main" id="{EF71772C-2ADC-DF41-8345-E08050916F39}"/>
              </a:ext>
            </a:extLst>
          </p:cNvPr>
          <p:cNvSpPr/>
          <p:nvPr/>
        </p:nvSpPr>
        <p:spPr>
          <a:xfrm>
            <a:off x="2331502" y="4352234"/>
            <a:ext cx="6450036" cy="539480"/>
          </a:xfrm>
          <a:prstGeom prst="donut">
            <a:avLst>
              <a:gd name="adj" fmla="val 6158"/>
            </a:avLst>
          </a:prstGeom>
          <a:solidFill>
            <a:srgbClr val="FF0000"/>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ontent Placeholder 2">
            <a:extLst>
              <a:ext uri="{FF2B5EF4-FFF2-40B4-BE49-F238E27FC236}">
                <a16:creationId xmlns:a16="http://schemas.microsoft.com/office/drawing/2014/main" id="{B6BC158B-5BDA-4F4F-BFF1-A73F9A6FB4B3}"/>
              </a:ext>
            </a:extLst>
          </p:cNvPr>
          <p:cNvSpPr txBox="1">
            <a:spLocks/>
          </p:cNvSpPr>
          <p:nvPr/>
        </p:nvSpPr>
        <p:spPr>
          <a:xfrm>
            <a:off x="8700221" y="2169074"/>
            <a:ext cx="2250481" cy="1490403"/>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t>Peak info that gets shown when you mouse-over a peak.</a:t>
            </a:r>
            <a:br>
              <a:rPr lang="en-US" sz="1800" dirty="0"/>
            </a:br>
            <a:r>
              <a:rPr lang="en-US" sz="1800" dirty="0"/>
              <a:t>Includes associated nuclide info</a:t>
            </a:r>
          </a:p>
        </p:txBody>
      </p:sp>
      <p:cxnSp>
        <p:nvCxnSpPr>
          <p:cNvPr id="11" name="Straight Arrow Connector 10">
            <a:extLst>
              <a:ext uri="{FF2B5EF4-FFF2-40B4-BE49-F238E27FC236}">
                <a16:creationId xmlns:a16="http://schemas.microsoft.com/office/drawing/2014/main" id="{685F9BF8-4B41-E34A-AB13-A92B7660C11B}"/>
              </a:ext>
            </a:extLst>
          </p:cNvPr>
          <p:cNvCxnSpPr>
            <a:cxnSpLocks/>
            <a:stCxn id="10" idx="1"/>
          </p:cNvCxnSpPr>
          <p:nvPr/>
        </p:nvCxnSpPr>
        <p:spPr>
          <a:xfrm flipH="1">
            <a:off x="8067802" y="2914276"/>
            <a:ext cx="632419" cy="364202"/>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1B04DBF-1ED8-9D4C-A729-7D848DE7D1C5}"/>
              </a:ext>
            </a:extLst>
          </p:cNvPr>
          <p:cNvSpPr txBox="1"/>
          <p:nvPr/>
        </p:nvSpPr>
        <p:spPr>
          <a:xfrm>
            <a:off x="720648" y="6112881"/>
            <a:ext cx="10241280" cy="584775"/>
          </a:xfrm>
          <a:prstGeom prst="rect">
            <a:avLst/>
          </a:prstGeom>
          <a:noFill/>
        </p:spPr>
        <p:txBody>
          <a:bodyPr wrap="square" rtlCol="0">
            <a:spAutoFit/>
          </a:bodyPr>
          <a:lstStyle/>
          <a:p>
            <a:r>
              <a:rPr lang="en-US" sz="1600" dirty="0">
                <a:latin typeface="+mj-lt"/>
              </a:rPr>
              <a:t>Associating nuclides with peak allows: keeping track of nuclide ID, determining source activities, using to correct energy calibration, or creating detector response functions</a:t>
            </a:r>
          </a:p>
        </p:txBody>
      </p:sp>
    </p:spTree>
    <p:extLst>
      <p:ext uri="{BB962C8B-B14F-4D97-AF65-F5344CB8AC3E}">
        <p14:creationId xmlns:p14="http://schemas.microsoft.com/office/powerpoint/2010/main" val="206447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E343-8B2D-4298-84FE-69DCFB282D45}"/>
              </a:ext>
            </a:extLst>
          </p:cNvPr>
          <p:cNvSpPr>
            <a:spLocks noGrp="1"/>
          </p:cNvSpPr>
          <p:nvPr>
            <p:ph type="title"/>
          </p:nvPr>
        </p:nvSpPr>
        <p:spPr/>
        <p:txBody>
          <a:bodyPr/>
          <a:lstStyle/>
          <a:p>
            <a:r>
              <a:rPr lang="en-US" dirty="0"/>
              <a:t>Peaks – associating nuclides (cont.)</a:t>
            </a:r>
          </a:p>
        </p:txBody>
      </p:sp>
      <p:sp>
        <p:nvSpPr>
          <p:cNvPr id="3" name="Content Placeholder 2">
            <a:extLst>
              <a:ext uri="{FF2B5EF4-FFF2-40B4-BE49-F238E27FC236}">
                <a16:creationId xmlns:a16="http://schemas.microsoft.com/office/drawing/2014/main" id="{C5596AB1-E564-4CE9-8465-AA6299912486}"/>
              </a:ext>
            </a:extLst>
          </p:cNvPr>
          <p:cNvSpPr>
            <a:spLocks noGrp="1"/>
          </p:cNvSpPr>
          <p:nvPr>
            <p:ph idx="1"/>
          </p:nvPr>
        </p:nvSpPr>
        <p:spPr>
          <a:xfrm>
            <a:off x="484348" y="4578595"/>
            <a:ext cx="5349483" cy="1433868"/>
          </a:xfrm>
        </p:spPr>
        <p:txBody>
          <a:bodyPr>
            <a:normAutofit fontScale="92500" lnSpcReduction="20000"/>
          </a:bodyPr>
          <a:lstStyle/>
          <a:p>
            <a:r>
              <a:rPr lang="en-US" dirty="0"/>
              <a:t>Right-clicking a peak and going to “Change Nuclide” item will bring up a decent selection of suggested nuclides</a:t>
            </a:r>
          </a:p>
          <a:p>
            <a:pPr lvl="1"/>
            <a:r>
              <a:rPr lang="en-US" dirty="0"/>
              <a:t>Suggestions based on energy, other peaks in spectrum, currently showing reference lines, and a general suggestion algorithm</a:t>
            </a:r>
          </a:p>
        </p:txBody>
      </p:sp>
      <p:sp>
        <p:nvSpPr>
          <p:cNvPr id="4" name="Slide Number Placeholder 3">
            <a:extLst>
              <a:ext uri="{FF2B5EF4-FFF2-40B4-BE49-F238E27FC236}">
                <a16:creationId xmlns:a16="http://schemas.microsoft.com/office/drawing/2014/main" id="{8A17BB07-2B26-4E64-92D0-79CF7CA68134}"/>
              </a:ext>
            </a:extLst>
          </p:cNvPr>
          <p:cNvSpPr>
            <a:spLocks noGrp="1"/>
          </p:cNvSpPr>
          <p:nvPr>
            <p:ph type="sldNum" sz="quarter" idx="12"/>
          </p:nvPr>
        </p:nvSpPr>
        <p:spPr/>
        <p:txBody>
          <a:bodyPr/>
          <a:lstStyle/>
          <a:p>
            <a:fld id="{6113E31D-E2AB-40D1-8B51-AFA5AFEF393A}" type="slidenum">
              <a:rPr lang="en-US" smtClean="0"/>
              <a:t>34</a:t>
            </a:fld>
            <a:endParaRPr lang="en-US" dirty="0"/>
          </a:p>
        </p:txBody>
      </p:sp>
      <p:pic>
        <p:nvPicPr>
          <p:cNvPr id="5" name="Picture 4">
            <a:extLst>
              <a:ext uri="{FF2B5EF4-FFF2-40B4-BE49-F238E27FC236}">
                <a16:creationId xmlns:a16="http://schemas.microsoft.com/office/drawing/2014/main" id="{CF3D13E9-6394-4CB1-ACF5-C185F17B403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98916" y="187967"/>
            <a:ext cx="3603472" cy="2965821"/>
          </a:xfrm>
          <a:prstGeom prst="rect">
            <a:avLst/>
          </a:prstGeom>
        </p:spPr>
      </p:pic>
      <p:pic>
        <p:nvPicPr>
          <p:cNvPr id="6" name="Picture 5">
            <a:extLst>
              <a:ext uri="{FF2B5EF4-FFF2-40B4-BE49-F238E27FC236}">
                <a16:creationId xmlns:a16="http://schemas.microsoft.com/office/drawing/2014/main" id="{3C7E341D-1692-49E2-8FAD-BCA20DC832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5928" y="1015551"/>
            <a:ext cx="4010369" cy="3296194"/>
          </a:xfrm>
          <a:prstGeom prst="rect">
            <a:avLst/>
          </a:prstGeom>
        </p:spPr>
      </p:pic>
      <p:sp>
        <p:nvSpPr>
          <p:cNvPr id="7" name="Content Placeholder 2">
            <a:extLst>
              <a:ext uri="{FF2B5EF4-FFF2-40B4-BE49-F238E27FC236}">
                <a16:creationId xmlns:a16="http://schemas.microsoft.com/office/drawing/2014/main" id="{D5F1B912-37EE-441B-818E-39F598243D62}"/>
              </a:ext>
            </a:extLst>
          </p:cNvPr>
          <p:cNvSpPr txBox="1">
            <a:spLocks/>
          </p:cNvSpPr>
          <p:nvPr/>
        </p:nvSpPr>
        <p:spPr>
          <a:xfrm>
            <a:off x="5560375" y="3233534"/>
            <a:ext cx="4125795" cy="1265315"/>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You can click on any of the peak tables to edit the nuclide and photopeak.</a:t>
            </a:r>
          </a:p>
          <a:p>
            <a:pPr lvl="1"/>
            <a:r>
              <a:rPr lang="en-US" dirty="0"/>
              <a:t>On “Peak Manager” tab there is also a “</a:t>
            </a:r>
            <a:r>
              <a:rPr lang="en-US" dirty="0" err="1"/>
              <a:t>Nuc</a:t>
            </a:r>
            <a:r>
              <a:rPr lang="en-US" dirty="0"/>
              <a:t>. From Ref.” as well</a:t>
            </a:r>
          </a:p>
        </p:txBody>
      </p:sp>
      <p:pic>
        <p:nvPicPr>
          <p:cNvPr id="8" name="Picture 7">
            <a:extLst>
              <a:ext uri="{FF2B5EF4-FFF2-40B4-BE49-F238E27FC236}">
                <a16:creationId xmlns:a16="http://schemas.microsoft.com/office/drawing/2014/main" id="{0AD54A97-1F1B-4ACD-8395-806A8F105F3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65114" y="3866192"/>
            <a:ext cx="2148677" cy="2858675"/>
          </a:xfrm>
          <a:prstGeom prst="rect">
            <a:avLst/>
          </a:prstGeom>
        </p:spPr>
      </p:pic>
      <p:sp>
        <p:nvSpPr>
          <p:cNvPr id="9" name="Content Placeholder 2">
            <a:extLst>
              <a:ext uri="{FF2B5EF4-FFF2-40B4-BE49-F238E27FC236}">
                <a16:creationId xmlns:a16="http://schemas.microsoft.com/office/drawing/2014/main" id="{20441579-3222-4451-85B0-DED609C0E558}"/>
              </a:ext>
            </a:extLst>
          </p:cNvPr>
          <p:cNvSpPr txBox="1">
            <a:spLocks/>
          </p:cNvSpPr>
          <p:nvPr/>
        </p:nvSpPr>
        <p:spPr>
          <a:xfrm>
            <a:off x="6734008" y="5209924"/>
            <a:ext cx="2831106" cy="993520"/>
          </a:xfrm>
          <a:prstGeom prst="rect">
            <a:avLst/>
          </a:prstGeom>
        </p:spPr>
        <p:txBody>
          <a:bodyPr vert="horz" lIns="0" tIns="45720" rIns="0" bIns="45720" rtlCol="0">
            <a:normAutofit fontScale="92500" lnSpcReduction="2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The peak-editor (from right-clicking on a peak) also lets you select the nuclide and energy</a:t>
            </a:r>
          </a:p>
        </p:txBody>
      </p:sp>
      <p:pic>
        <p:nvPicPr>
          <p:cNvPr id="10" name="Picture 9" descr="A picture containing dark, clock&#10;&#10;Description automatically generated">
            <a:extLst>
              <a:ext uri="{FF2B5EF4-FFF2-40B4-BE49-F238E27FC236}">
                <a16:creationId xmlns:a16="http://schemas.microsoft.com/office/drawing/2014/main" id="{5EE53B25-F308-467C-9E08-C11659358EE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91288" y="2057789"/>
            <a:ext cx="839647" cy="839647"/>
          </a:xfrm>
          <a:prstGeom prst="rect">
            <a:avLst/>
          </a:prstGeom>
        </p:spPr>
      </p:pic>
    </p:spTree>
    <p:extLst>
      <p:ext uri="{BB962C8B-B14F-4D97-AF65-F5344CB8AC3E}">
        <p14:creationId xmlns:p14="http://schemas.microsoft.com/office/powerpoint/2010/main" val="8240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85A8A-8785-4CF5-A4CE-83669C42433E}"/>
              </a:ext>
            </a:extLst>
          </p:cNvPr>
          <p:cNvSpPr>
            <a:spLocks noGrp="1"/>
          </p:cNvSpPr>
          <p:nvPr>
            <p:ph type="title"/>
          </p:nvPr>
        </p:nvSpPr>
        <p:spPr/>
        <p:txBody>
          <a:bodyPr/>
          <a:lstStyle/>
          <a:p>
            <a:r>
              <a:rPr lang="en-US" dirty="0"/>
              <a:t>Peaks – how they are defined</a:t>
            </a:r>
          </a:p>
        </p:txBody>
      </p:sp>
      <p:sp>
        <p:nvSpPr>
          <p:cNvPr id="3" name="Content Placeholder 2">
            <a:extLst>
              <a:ext uri="{FF2B5EF4-FFF2-40B4-BE49-F238E27FC236}">
                <a16:creationId xmlns:a16="http://schemas.microsoft.com/office/drawing/2014/main" id="{3564E9F5-AABD-4A8B-B84D-7E9A3471787D}"/>
              </a:ext>
            </a:extLst>
          </p:cNvPr>
          <p:cNvSpPr>
            <a:spLocks noGrp="1"/>
          </p:cNvSpPr>
          <p:nvPr>
            <p:ph idx="1"/>
          </p:nvPr>
        </p:nvSpPr>
        <p:spPr>
          <a:xfrm>
            <a:off x="535818" y="2610998"/>
            <a:ext cx="4093723" cy="1172217"/>
          </a:xfrm>
        </p:spPr>
        <p:txBody>
          <a:bodyPr/>
          <a:lstStyle/>
          <a:p>
            <a:r>
              <a:rPr lang="en-US" dirty="0"/>
              <a:t>Peaks default to being Gaussians sitting on top of a polynomial continuum</a:t>
            </a:r>
          </a:p>
        </p:txBody>
      </p:sp>
      <p:sp>
        <p:nvSpPr>
          <p:cNvPr id="4" name="Slide Number Placeholder 3">
            <a:extLst>
              <a:ext uri="{FF2B5EF4-FFF2-40B4-BE49-F238E27FC236}">
                <a16:creationId xmlns:a16="http://schemas.microsoft.com/office/drawing/2014/main" id="{95FFC66D-0BB4-4C52-9FEE-AE828F3E8E63}"/>
              </a:ext>
            </a:extLst>
          </p:cNvPr>
          <p:cNvSpPr>
            <a:spLocks noGrp="1"/>
          </p:cNvSpPr>
          <p:nvPr>
            <p:ph type="sldNum" sz="quarter" idx="12"/>
          </p:nvPr>
        </p:nvSpPr>
        <p:spPr/>
        <p:txBody>
          <a:bodyPr/>
          <a:lstStyle/>
          <a:p>
            <a:fld id="{6113E31D-E2AB-40D1-8B51-AFA5AFEF393A}" type="slidenum">
              <a:rPr lang="en-US" smtClean="0"/>
              <a:t>35</a:t>
            </a:fld>
            <a:endParaRPr lang="en-US" dirty="0"/>
          </a:p>
        </p:txBody>
      </p:sp>
      <p:pic>
        <p:nvPicPr>
          <p:cNvPr id="5" name="Picture 4">
            <a:extLst>
              <a:ext uri="{FF2B5EF4-FFF2-40B4-BE49-F238E27FC236}">
                <a16:creationId xmlns:a16="http://schemas.microsoft.com/office/drawing/2014/main" id="{F4170E51-734C-46EE-9C94-3C1B8620B4A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0102" y="626346"/>
            <a:ext cx="2019437" cy="1964025"/>
          </a:xfrm>
          <a:prstGeom prst="rect">
            <a:avLst/>
          </a:prstGeom>
        </p:spPr>
      </p:pic>
      <p:pic>
        <p:nvPicPr>
          <p:cNvPr id="6" name="Picture 5">
            <a:extLst>
              <a:ext uri="{FF2B5EF4-FFF2-40B4-BE49-F238E27FC236}">
                <a16:creationId xmlns:a16="http://schemas.microsoft.com/office/drawing/2014/main" id="{4F79F5B6-33EF-4E72-9015-84D089DBEC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9770" y="929997"/>
            <a:ext cx="1578680" cy="1681001"/>
          </a:xfrm>
          <a:prstGeom prst="rect">
            <a:avLst/>
          </a:prstGeom>
        </p:spPr>
      </p:pic>
      <p:sp>
        <p:nvSpPr>
          <p:cNvPr id="7" name="Content Placeholder 2">
            <a:extLst>
              <a:ext uri="{FF2B5EF4-FFF2-40B4-BE49-F238E27FC236}">
                <a16:creationId xmlns:a16="http://schemas.microsoft.com/office/drawing/2014/main" id="{10E14D61-6C01-4E2D-81EB-A75B338A87A7}"/>
              </a:ext>
            </a:extLst>
          </p:cNvPr>
          <p:cNvSpPr txBox="1">
            <a:spLocks/>
          </p:cNvSpPr>
          <p:nvPr/>
        </p:nvSpPr>
        <p:spPr>
          <a:xfrm>
            <a:off x="6783155" y="2424250"/>
            <a:ext cx="4093723" cy="1172217"/>
          </a:xfrm>
          <a:prstGeom prst="rect">
            <a:avLst/>
          </a:prstGeom>
        </p:spPr>
        <p:txBody>
          <a:bodyPr vert="horz" lIns="0" tIns="45720" rIns="0" bIns="45720" rtlCol="0">
            <a:normAutofit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Peaks can also be “data defined” meaning their amplitude is the area between the continuum observed counts</a:t>
            </a:r>
          </a:p>
        </p:txBody>
      </p:sp>
      <p:pic>
        <p:nvPicPr>
          <p:cNvPr id="8" name="Picture 7">
            <a:extLst>
              <a:ext uri="{FF2B5EF4-FFF2-40B4-BE49-F238E27FC236}">
                <a16:creationId xmlns:a16="http://schemas.microsoft.com/office/drawing/2014/main" id="{329D6356-810C-4532-AE0D-657EB54DEE5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1723" y="3596467"/>
            <a:ext cx="2460371" cy="3119779"/>
          </a:xfrm>
          <a:prstGeom prst="rect">
            <a:avLst/>
          </a:prstGeom>
        </p:spPr>
      </p:pic>
      <p:sp>
        <p:nvSpPr>
          <p:cNvPr id="9" name="Content Placeholder 2">
            <a:extLst>
              <a:ext uri="{FF2B5EF4-FFF2-40B4-BE49-F238E27FC236}">
                <a16:creationId xmlns:a16="http://schemas.microsoft.com/office/drawing/2014/main" id="{2D89C4EC-1532-4EE3-96E2-1EDAD72A7341}"/>
              </a:ext>
            </a:extLst>
          </p:cNvPr>
          <p:cNvSpPr txBox="1">
            <a:spLocks/>
          </p:cNvSpPr>
          <p:nvPr/>
        </p:nvSpPr>
        <p:spPr>
          <a:xfrm>
            <a:off x="3306380" y="4271372"/>
            <a:ext cx="3476776" cy="2360782"/>
          </a:xfrm>
          <a:prstGeom prst="rect">
            <a:avLst/>
          </a:prstGeom>
        </p:spPr>
        <p:txBody>
          <a:bodyPr vert="horz" lIns="0" tIns="45720" rIns="0" bIns="45720" rtlCol="0">
            <a:normAutofit fontScale="92500"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You can choose the order polynomial to fit as the continuum, or you can use a “global cont.”</a:t>
            </a:r>
          </a:p>
          <a:p>
            <a:pPr lvl="1"/>
            <a:r>
              <a:rPr lang="en-US" dirty="0"/>
              <a:t>The global continuum is calculated for the entire spectrum using a relaxation method </a:t>
            </a:r>
          </a:p>
          <a:p>
            <a:pPr lvl="1"/>
            <a:r>
              <a:rPr lang="en-US" dirty="0"/>
              <a:t>There is a “Skew Type” option, that will likely be much improved in the next version of </a:t>
            </a:r>
            <a:r>
              <a:rPr lang="en-US" dirty="0" err="1"/>
              <a:t>InterSpec</a:t>
            </a:r>
            <a:endParaRPr lang="en-US" dirty="0"/>
          </a:p>
          <a:p>
            <a:pPr lvl="1"/>
            <a:endParaRPr lang="en-US" dirty="0"/>
          </a:p>
        </p:txBody>
      </p:sp>
      <p:sp>
        <p:nvSpPr>
          <p:cNvPr id="10" name="Content Placeholder 2">
            <a:extLst>
              <a:ext uri="{FF2B5EF4-FFF2-40B4-BE49-F238E27FC236}">
                <a16:creationId xmlns:a16="http://schemas.microsoft.com/office/drawing/2014/main" id="{A1A86872-710A-4F51-A393-A74AA89A0E7E}"/>
              </a:ext>
            </a:extLst>
          </p:cNvPr>
          <p:cNvSpPr txBox="1">
            <a:spLocks/>
          </p:cNvSpPr>
          <p:nvPr/>
        </p:nvSpPr>
        <p:spPr>
          <a:xfrm>
            <a:off x="7400102" y="4271372"/>
            <a:ext cx="3476776" cy="1402315"/>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
        <p:nvSpPr>
          <p:cNvPr id="11" name="Content Placeholder 2">
            <a:extLst>
              <a:ext uri="{FF2B5EF4-FFF2-40B4-BE49-F238E27FC236}">
                <a16:creationId xmlns:a16="http://schemas.microsoft.com/office/drawing/2014/main" id="{DF87EAAE-FF6D-41ED-A019-26B56908DB98}"/>
              </a:ext>
            </a:extLst>
          </p:cNvPr>
          <p:cNvSpPr txBox="1">
            <a:spLocks/>
          </p:cNvSpPr>
          <p:nvPr/>
        </p:nvSpPr>
        <p:spPr>
          <a:xfrm>
            <a:off x="7372677" y="4972529"/>
            <a:ext cx="4093723" cy="774775"/>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Recommend sticking with Gaussian + Polynomial unless it really isn’t working</a:t>
            </a:r>
          </a:p>
        </p:txBody>
      </p:sp>
      <p:pic>
        <p:nvPicPr>
          <p:cNvPr id="12" name="Picture 11" descr="A picture containing dark, clock&#10;&#10;Description automatically generated">
            <a:extLst>
              <a:ext uri="{FF2B5EF4-FFF2-40B4-BE49-F238E27FC236}">
                <a16:creationId xmlns:a16="http://schemas.microsoft.com/office/drawing/2014/main" id="{ED236AD7-0B37-4B2E-BB01-B40E258C33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49787" y="5928003"/>
            <a:ext cx="839647" cy="839647"/>
          </a:xfrm>
          <a:prstGeom prst="rect">
            <a:avLst/>
          </a:prstGeom>
        </p:spPr>
      </p:pic>
    </p:spTree>
    <p:extLst>
      <p:ext uri="{BB962C8B-B14F-4D97-AF65-F5344CB8AC3E}">
        <p14:creationId xmlns:p14="http://schemas.microsoft.com/office/powerpoint/2010/main" val="55192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Nuclide ID</a:t>
            </a:r>
          </a:p>
        </p:txBody>
      </p:sp>
      <p:sp>
        <p:nvSpPr>
          <p:cNvPr id="3" name="Subtitle 2"/>
          <p:cNvSpPr>
            <a:spLocks noGrp="1"/>
          </p:cNvSpPr>
          <p:nvPr>
            <p:ph type="subTitle" idx="1"/>
          </p:nvPr>
        </p:nvSpPr>
        <p:spPr/>
        <p:txBody>
          <a:bodyPr>
            <a:normAutofit fontScale="92500"/>
          </a:bodyPr>
          <a:lstStyle/>
          <a:p>
            <a:r>
              <a:rPr lang="en-US" dirty="0"/>
              <a:t>How to figure out what nuclide produced a photo-peak</a:t>
            </a:r>
          </a:p>
        </p:txBody>
      </p:sp>
      <p:sp>
        <p:nvSpPr>
          <p:cNvPr id="6" name="Slide Number Placeholder 5"/>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320207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5CA5-16E6-4E36-8E3A-417840C3DB6B}"/>
              </a:ext>
            </a:extLst>
          </p:cNvPr>
          <p:cNvSpPr>
            <a:spLocks noGrp="1"/>
          </p:cNvSpPr>
          <p:nvPr>
            <p:ph type="title"/>
          </p:nvPr>
        </p:nvSpPr>
        <p:spPr/>
        <p:txBody>
          <a:bodyPr/>
          <a:lstStyle/>
          <a:p>
            <a:r>
              <a:rPr lang="en-US" dirty="0"/>
              <a:t>Nuclide ID</a:t>
            </a:r>
          </a:p>
        </p:txBody>
      </p:sp>
      <p:sp>
        <p:nvSpPr>
          <p:cNvPr id="3" name="Content Placeholder 2">
            <a:extLst>
              <a:ext uri="{FF2B5EF4-FFF2-40B4-BE49-F238E27FC236}">
                <a16:creationId xmlns:a16="http://schemas.microsoft.com/office/drawing/2014/main" id="{75A044F5-40CD-490B-88CF-BF07CC95B4A2}"/>
              </a:ext>
            </a:extLst>
          </p:cNvPr>
          <p:cNvSpPr>
            <a:spLocks noGrp="1"/>
          </p:cNvSpPr>
          <p:nvPr>
            <p:ph idx="1"/>
          </p:nvPr>
        </p:nvSpPr>
        <p:spPr>
          <a:xfrm>
            <a:off x="880471" y="5388864"/>
            <a:ext cx="10058400" cy="1469136"/>
          </a:xfrm>
        </p:spPr>
        <p:txBody>
          <a:bodyPr>
            <a:normAutofit/>
          </a:bodyPr>
          <a:lstStyle/>
          <a:p>
            <a:r>
              <a:rPr lang="en-US" dirty="0"/>
              <a:t>The two primary tools to help you with nuclide ID in </a:t>
            </a:r>
            <a:r>
              <a:rPr lang="en-US" dirty="0" err="1"/>
              <a:t>InterSpec</a:t>
            </a:r>
            <a:r>
              <a:rPr lang="en-US" dirty="0"/>
              <a:t> are “Nuclide Search” and “Reference </a:t>
            </a:r>
            <a:r>
              <a:rPr lang="en-US" dirty="0" err="1"/>
              <a:t>Photopeaks</a:t>
            </a:r>
            <a:r>
              <a:rPr lang="en-US" dirty="0"/>
              <a:t>”</a:t>
            </a:r>
          </a:p>
          <a:p>
            <a:pPr lvl="1"/>
            <a:r>
              <a:rPr lang="en-US" dirty="0" err="1"/>
              <a:t>InterSpec</a:t>
            </a:r>
            <a:r>
              <a:rPr lang="en-US" dirty="0"/>
              <a:t> does not perform nuclide ID, but assists you, with the ID</a:t>
            </a:r>
          </a:p>
          <a:p>
            <a:r>
              <a:rPr lang="en-US" dirty="0"/>
              <a:t>Before performing a nuclide ID, check your energy calibration (fixing energy cal. covered later)</a:t>
            </a:r>
          </a:p>
        </p:txBody>
      </p:sp>
      <p:sp>
        <p:nvSpPr>
          <p:cNvPr id="4" name="Slide Number Placeholder 3">
            <a:extLst>
              <a:ext uri="{FF2B5EF4-FFF2-40B4-BE49-F238E27FC236}">
                <a16:creationId xmlns:a16="http://schemas.microsoft.com/office/drawing/2014/main" id="{7DAE6613-CA04-4B7B-95F8-ECBE14F5E71B}"/>
              </a:ext>
            </a:extLst>
          </p:cNvPr>
          <p:cNvSpPr>
            <a:spLocks noGrp="1"/>
          </p:cNvSpPr>
          <p:nvPr>
            <p:ph type="sldNum" sz="quarter" idx="12"/>
          </p:nvPr>
        </p:nvSpPr>
        <p:spPr/>
        <p:txBody>
          <a:bodyPr/>
          <a:lstStyle/>
          <a:p>
            <a:fld id="{6113E31D-E2AB-40D1-8B51-AFA5AFEF393A}" type="slidenum">
              <a:rPr lang="en-US" smtClean="0"/>
              <a:t>37</a:t>
            </a:fld>
            <a:endParaRPr lang="en-US" dirty="0"/>
          </a:p>
        </p:txBody>
      </p:sp>
      <p:pic>
        <p:nvPicPr>
          <p:cNvPr id="6" name="Picture 5">
            <a:extLst>
              <a:ext uri="{FF2B5EF4-FFF2-40B4-BE49-F238E27FC236}">
                <a16:creationId xmlns:a16="http://schemas.microsoft.com/office/drawing/2014/main" id="{CEC93349-F528-4687-BEE7-DF6E8E3A4CC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94584" y="1143481"/>
            <a:ext cx="6344616" cy="4114511"/>
          </a:xfrm>
          <a:prstGeom prst="rect">
            <a:avLst/>
          </a:prstGeom>
        </p:spPr>
      </p:pic>
    </p:spTree>
    <p:extLst>
      <p:ext uri="{BB962C8B-B14F-4D97-AF65-F5344CB8AC3E}">
        <p14:creationId xmlns:p14="http://schemas.microsoft.com/office/powerpoint/2010/main" val="100662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CE0A3-3994-452E-B982-7F16D1475A16}"/>
              </a:ext>
            </a:extLst>
          </p:cNvPr>
          <p:cNvSpPr>
            <a:spLocks noGrp="1"/>
          </p:cNvSpPr>
          <p:nvPr>
            <p:ph type="title"/>
          </p:nvPr>
        </p:nvSpPr>
        <p:spPr/>
        <p:txBody>
          <a:bodyPr/>
          <a:lstStyle/>
          <a:p>
            <a:r>
              <a:rPr lang="en-US" dirty="0"/>
              <a:t>First, check your energy calibration</a:t>
            </a:r>
          </a:p>
        </p:txBody>
      </p:sp>
      <p:sp>
        <p:nvSpPr>
          <p:cNvPr id="3" name="Content Placeholder 2">
            <a:extLst>
              <a:ext uri="{FF2B5EF4-FFF2-40B4-BE49-F238E27FC236}">
                <a16:creationId xmlns:a16="http://schemas.microsoft.com/office/drawing/2014/main" id="{11FE2E2B-4EEB-441C-8FE9-02548F37D485}"/>
              </a:ext>
            </a:extLst>
          </p:cNvPr>
          <p:cNvSpPr>
            <a:spLocks noGrp="1"/>
          </p:cNvSpPr>
          <p:nvPr>
            <p:ph idx="1"/>
          </p:nvPr>
        </p:nvSpPr>
        <p:spPr>
          <a:xfrm>
            <a:off x="720648" y="5239326"/>
            <a:ext cx="10058400" cy="1441890"/>
          </a:xfrm>
        </p:spPr>
        <p:txBody>
          <a:bodyPr>
            <a:normAutofit fontScale="92500" lnSpcReduction="20000"/>
          </a:bodyPr>
          <a:lstStyle/>
          <a:p>
            <a:r>
              <a:rPr lang="en-US" dirty="0"/>
              <a:t>A recent spectrum of a known test source is best, but looking for background peaks in the primary spectrum or provided background may be good enough</a:t>
            </a:r>
          </a:p>
          <a:p>
            <a:r>
              <a:rPr lang="en-US" dirty="0"/>
              <a:t>You can provide “background” as a nuclide in the reference photo-peak tool to see most common background lines.</a:t>
            </a:r>
          </a:p>
          <a:p>
            <a:pPr lvl="1"/>
            <a:r>
              <a:rPr lang="en-US" dirty="0"/>
              <a:t>Intensities will of course vary with geographical location, but taller lines are generally more likely to be seen</a:t>
            </a:r>
          </a:p>
        </p:txBody>
      </p:sp>
      <p:sp>
        <p:nvSpPr>
          <p:cNvPr id="4" name="Slide Number Placeholder 3">
            <a:extLst>
              <a:ext uri="{FF2B5EF4-FFF2-40B4-BE49-F238E27FC236}">
                <a16:creationId xmlns:a16="http://schemas.microsoft.com/office/drawing/2014/main" id="{FA39ACB3-E923-4611-AB1E-C2451E769CF7}"/>
              </a:ext>
            </a:extLst>
          </p:cNvPr>
          <p:cNvSpPr>
            <a:spLocks noGrp="1"/>
          </p:cNvSpPr>
          <p:nvPr>
            <p:ph type="sldNum" sz="quarter" idx="12"/>
          </p:nvPr>
        </p:nvSpPr>
        <p:spPr/>
        <p:txBody>
          <a:bodyPr/>
          <a:lstStyle/>
          <a:p>
            <a:fld id="{6113E31D-E2AB-40D1-8B51-AFA5AFEF393A}" type="slidenum">
              <a:rPr lang="en-US" smtClean="0"/>
              <a:t>38</a:t>
            </a:fld>
            <a:endParaRPr lang="en-US" dirty="0"/>
          </a:p>
        </p:txBody>
      </p:sp>
      <p:pic>
        <p:nvPicPr>
          <p:cNvPr id="5" name="Picture 4">
            <a:extLst>
              <a:ext uri="{FF2B5EF4-FFF2-40B4-BE49-F238E27FC236}">
                <a16:creationId xmlns:a16="http://schemas.microsoft.com/office/drawing/2014/main" id="{5608C613-1247-4678-A1C9-BD6BF46B98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74976" y="929997"/>
            <a:ext cx="5974603" cy="4158858"/>
          </a:xfrm>
          <a:prstGeom prst="rect">
            <a:avLst/>
          </a:prstGeom>
        </p:spPr>
      </p:pic>
    </p:spTree>
    <p:extLst>
      <p:ext uri="{BB962C8B-B14F-4D97-AF65-F5344CB8AC3E}">
        <p14:creationId xmlns:p14="http://schemas.microsoft.com/office/powerpoint/2010/main" val="386738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EC893-F715-4288-A0FB-06EE1796A945}"/>
              </a:ext>
            </a:extLst>
          </p:cNvPr>
          <p:cNvSpPr>
            <a:spLocks noGrp="1"/>
          </p:cNvSpPr>
          <p:nvPr>
            <p:ph type="title"/>
          </p:nvPr>
        </p:nvSpPr>
        <p:spPr/>
        <p:txBody>
          <a:bodyPr/>
          <a:lstStyle/>
          <a:p>
            <a:r>
              <a:rPr lang="en-US" dirty="0"/>
              <a:t>Nuclide Search</a:t>
            </a:r>
          </a:p>
        </p:txBody>
      </p:sp>
      <p:sp>
        <p:nvSpPr>
          <p:cNvPr id="3" name="Content Placeholder 2">
            <a:extLst>
              <a:ext uri="{FF2B5EF4-FFF2-40B4-BE49-F238E27FC236}">
                <a16:creationId xmlns:a16="http://schemas.microsoft.com/office/drawing/2014/main" id="{D351474F-CFEB-4C71-9218-5D26E5EA47F1}"/>
              </a:ext>
            </a:extLst>
          </p:cNvPr>
          <p:cNvSpPr>
            <a:spLocks noGrp="1"/>
          </p:cNvSpPr>
          <p:nvPr>
            <p:ph idx="1"/>
          </p:nvPr>
        </p:nvSpPr>
        <p:spPr>
          <a:xfrm>
            <a:off x="720647" y="4998862"/>
            <a:ext cx="10058400" cy="1694546"/>
          </a:xfrm>
        </p:spPr>
        <p:txBody>
          <a:bodyPr>
            <a:normAutofit fontScale="92500" lnSpcReduction="20000"/>
          </a:bodyPr>
          <a:lstStyle/>
          <a:p>
            <a:r>
              <a:rPr lang="en-US" dirty="0"/>
              <a:t>The “Nuclide Search” tool provides you a list of nuclides and reactions that have gammas, or optionally X-rays, within specified energy windows. </a:t>
            </a:r>
          </a:p>
          <a:p>
            <a:pPr lvl="1"/>
            <a:r>
              <a:rPr lang="en-US" dirty="0"/>
              <a:t>You can have any number of energy windows; results will have a gamma or X-ray in each window</a:t>
            </a:r>
          </a:p>
          <a:p>
            <a:pPr lvl="1"/>
            <a:r>
              <a:rPr lang="en-US" dirty="0"/>
              <a:t>More windows narrows choices, but also increases probability peaks are from separate nuclides   </a:t>
            </a:r>
          </a:p>
          <a:p>
            <a:r>
              <a:rPr lang="en-US" dirty="0"/>
              <a:t>Clicking on a row in the results table will show reference lines for that nuclide – you then perform an interocular assessment if that is the correct nuclide for your spectrum</a:t>
            </a:r>
          </a:p>
        </p:txBody>
      </p:sp>
      <p:sp>
        <p:nvSpPr>
          <p:cNvPr id="4" name="Slide Number Placeholder 3">
            <a:extLst>
              <a:ext uri="{FF2B5EF4-FFF2-40B4-BE49-F238E27FC236}">
                <a16:creationId xmlns:a16="http://schemas.microsoft.com/office/drawing/2014/main" id="{011C1255-C5A6-4FF7-AA3D-BCFE60DED914}"/>
              </a:ext>
            </a:extLst>
          </p:cNvPr>
          <p:cNvSpPr>
            <a:spLocks noGrp="1"/>
          </p:cNvSpPr>
          <p:nvPr>
            <p:ph type="sldNum" sz="quarter" idx="12"/>
          </p:nvPr>
        </p:nvSpPr>
        <p:spPr/>
        <p:txBody>
          <a:bodyPr/>
          <a:lstStyle/>
          <a:p>
            <a:fld id="{6113E31D-E2AB-40D1-8B51-AFA5AFEF393A}" type="slidenum">
              <a:rPr lang="en-US" smtClean="0"/>
              <a:t>39</a:t>
            </a:fld>
            <a:endParaRPr lang="en-US" dirty="0"/>
          </a:p>
        </p:txBody>
      </p:sp>
      <p:pic>
        <p:nvPicPr>
          <p:cNvPr id="5" name="Picture 4">
            <a:extLst>
              <a:ext uri="{FF2B5EF4-FFF2-40B4-BE49-F238E27FC236}">
                <a16:creationId xmlns:a16="http://schemas.microsoft.com/office/drawing/2014/main" id="{1CA7ECF7-AE97-47D7-934F-E566968550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5495" y="929997"/>
            <a:ext cx="6448705" cy="4067233"/>
          </a:xfrm>
          <a:prstGeom prst="rect">
            <a:avLst/>
          </a:prstGeom>
        </p:spPr>
      </p:pic>
    </p:spTree>
    <p:extLst>
      <p:ext uri="{BB962C8B-B14F-4D97-AF65-F5344CB8AC3E}">
        <p14:creationId xmlns:p14="http://schemas.microsoft.com/office/powerpoint/2010/main" val="425995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C52A-F72B-8A4D-B63C-0F8611C511CC}"/>
              </a:ext>
            </a:extLst>
          </p:cNvPr>
          <p:cNvSpPr>
            <a:spLocks noGrp="1"/>
          </p:cNvSpPr>
          <p:nvPr>
            <p:ph type="title"/>
          </p:nvPr>
        </p:nvSpPr>
        <p:spPr/>
        <p:txBody>
          <a:bodyPr/>
          <a:lstStyle/>
          <a:p>
            <a:r>
              <a:rPr lang="en-US" dirty="0"/>
              <a:t>What to expect</a:t>
            </a:r>
          </a:p>
        </p:txBody>
      </p:sp>
      <p:sp>
        <p:nvSpPr>
          <p:cNvPr id="3" name="Content Placeholder 2">
            <a:extLst>
              <a:ext uri="{FF2B5EF4-FFF2-40B4-BE49-F238E27FC236}">
                <a16:creationId xmlns:a16="http://schemas.microsoft.com/office/drawing/2014/main" id="{A9BFD3D1-68E4-D844-A9CE-212DB96F2769}"/>
              </a:ext>
            </a:extLst>
          </p:cNvPr>
          <p:cNvSpPr>
            <a:spLocks noGrp="1"/>
          </p:cNvSpPr>
          <p:nvPr>
            <p:ph idx="1"/>
          </p:nvPr>
        </p:nvSpPr>
        <p:spPr>
          <a:xfrm>
            <a:off x="720648" y="1429233"/>
            <a:ext cx="10058400" cy="4372477"/>
          </a:xfrm>
        </p:spPr>
        <p:txBody>
          <a:bodyPr>
            <a:normAutofit/>
          </a:bodyPr>
          <a:lstStyle/>
          <a:p>
            <a:r>
              <a:rPr lang="en-US" dirty="0"/>
              <a:t>We’ll cover how to use </a:t>
            </a:r>
            <a:r>
              <a:rPr lang="en-US" dirty="0" err="1"/>
              <a:t>InterSpec</a:t>
            </a:r>
            <a:r>
              <a:rPr lang="en-US" dirty="0"/>
              <a:t> to analyze spectroscopic gamma radiation data emitted by radioactive materials, for measurements of ≳30 seconds, by detector with volumes ≳1 cm</a:t>
            </a:r>
            <a:r>
              <a:rPr lang="en-US" baseline="30000" dirty="0"/>
              <a:t>3</a:t>
            </a:r>
          </a:p>
          <a:p>
            <a:pPr lvl="1"/>
            <a:r>
              <a:rPr lang="en-US" dirty="0"/>
              <a:t>If you have previous experience analyzing spectroscopic data, you will gain a decent idea of how to use </a:t>
            </a:r>
            <a:r>
              <a:rPr lang="en-US" dirty="0" err="1"/>
              <a:t>InterSpec</a:t>
            </a:r>
            <a:endParaRPr lang="en-US" dirty="0"/>
          </a:p>
          <a:p>
            <a:pPr lvl="1"/>
            <a:r>
              <a:rPr lang="en-US" dirty="0"/>
              <a:t>If you don’t have much previous experience, you will hopefully be able to perform some interesting analysis afterwards</a:t>
            </a:r>
          </a:p>
          <a:p>
            <a:endParaRPr lang="en-US" dirty="0"/>
          </a:p>
          <a:p>
            <a:r>
              <a:rPr lang="en-US" dirty="0"/>
              <a:t>We won’t cover everything you can do in InterSpec, or cover more advanced analysis techniques or spectroscopy knowledge</a:t>
            </a:r>
          </a:p>
          <a:p>
            <a:endParaRPr lang="en-US" dirty="0"/>
          </a:p>
          <a:p>
            <a:r>
              <a:rPr lang="en-US" dirty="0"/>
              <a:t>This presentation will use </a:t>
            </a:r>
            <a:r>
              <a:rPr lang="en-US" dirty="0" err="1"/>
              <a:t>InterSpec</a:t>
            </a:r>
            <a:r>
              <a:rPr lang="en-US" dirty="0"/>
              <a:t> v1.0.7 available from </a:t>
            </a:r>
            <a:r>
              <a:rPr lang="en-US" dirty="0">
                <a:hlinkClick r:id="rId2"/>
              </a:rPr>
              <a:t>http://github.com/sandialabs/InterSpec/</a:t>
            </a:r>
            <a:r>
              <a:rPr lang="en-US" dirty="0"/>
              <a:t> </a:t>
            </a:r>
          </a:p>
          <a:p>
            <a:pPr lvl="1"/>
            <a:r>
              <a:rPr lang="en-US" dirty="0"/>
              <a:t>Older versions, like on iOS or Android are still reasonably similar</a:t>
            </a:r>
          </a:p>
        </p:txBody>
      </p:sp>
      <p:sp>
        <p:nvSpPr>
          <p:cNvPr id="4" name="Slide Number Placeholder 3">
            <a:extLst>
              <a:ext uri="{FF2B5EF4-FFF2-40B4-BE49-F238E27FC236}">
                <a16:creationId xmlns:a16="http://schemas.microsoft.com/office/drawing/2014/main" id="{6D10AF5D-E4CA-9E4B-8AAE-F958C88F26FD}"/>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383729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EC893-F715-4288-A0FB-06EE1796A945}"/>
              </a:ext>
            </a:extLst>
          </p:cNvPr>
          <p:cNvSpPr>
            <a:spLocks noGrp="1"/>
          </p:cNvSpPr>
          <p:nvPr>
            <p:ph type="title"/>
          </p:nvPr>
        </p:nvSpPr>
        <p:spPr/>
        <p:txBody>
          <a:bodyPr/>
          <a:lstStyle/>
          <a:p>
            <a:r>
              <a:rPr lang="en-US" dirty="0"/>
              <a:t>Nuclide Search (cont.)</a:t>
            </a:r>
          </a:p>
        </p:txBody>
      </p:sp>
      <p:sp>
        <p:nvSpPr>
          <p:cNvPr id="3" name="Content Placeholder 2">
            <a:extLst>
              <a:ext uri="{FF2B5EF4-FFF2-40B4-BE49-F238E27FC236}">
                <a16:creationId xmlns:a16="http://schemas.microsoft.com/office/drawing/2014/main" id="{D351474F-CFEB-4C71-9218-5D26E5EA47F1}"/>
              </a:ext>
            </a:extLst>
          </p:cNvPr>
          <p:cNvSpPr>
            <a:spLocks noGrp="1"/>
          </p:cNvSpPr>
          <p:nvPr>
            <p:ph idx="1"/>
          </p:nvPr>
        </p:nvSpPr>
        <p:spPr>
          <a:xfrm>
            <a:off x="720647" y="4998862"/>
            <a:ext cx="10058400" cy="1694546"/>
          </a:xfrm>
        </p:spPr>
        <p:txBody>
          <a:bodyPr>
            <a:normAutofit/>
          </a:bodyPr>
          <a:lstStyle/>
          <a:p>
            <a:r>
              <a:rPr lang="en-US" dirty="0"/>
              <a:t>Clicking on the spectrum while the “Nuclide Search” tab is showing will put the energy you clicked on into the entry form; you can then click somewhere else, and it will fill in the next energy entry.</a:t>
            </a:r>
          </a:p>
          <a:p>
            <a:pPr lvl="1"/>
            <a:r>
              <a:rPr lang="en-US" dirty="0"/>
              <a:t>If you click near a peak (within 1.15*FWHM), the window-width will be filled out as well; for </a:t>
            </a:r>
            <a:r>
              <a:rPr lang="en-US" dirty="0" err="1"/>
              <a:t>HPGe</a:t>
            </a:r>
            <a:r>
              <a:rPr lang="en-US" dirty="0"/>
              <a:t> will be 1 FWHM of the peak, and lower resolution detectors will be 0.35*FWHM.</a:t>
            </a:r>
          </a:p>
        </p:txBody>
      </p:sp>
      <p:sp>
        <p:nvSpPr>
          <p:cNvPr id="4" name="Slide Number Placeholder 3">
            <a:extLst>
              <a:ext uri="{FF2B5EF4-FFF2-40B4-BE49-F238E27FC236}">
                <a16:creationId xmlns:a16="http://schemas.microsoft.com/office/drawing/2014/main" id="{011C1255-C5A6-4FF7-AA3D-BCFE60DED914}"/>
              </a:ext>
            </a:extLst>
          </p:cNvPr>
          <p:cNvSpPr>
            <a:spLocks noGrp="1"/>
          </p:cNvSpPr>
          <p:nvPr>
            <p:ph type="sldNum" sz="quarter" idx="12"/>
          </p:nvPr>
        </p:nvSpPr>
        <p:spPr/>
        <p:txBody>
          <a:bodyPr/>
          <a:lstStyle/>
          <a:p>
            <a:fld id="{6113E31D-E2AB-40D1-8B51-AFA5AFEF393A}" type="slidenum">
              <a:rPr lang="en-US" smtClean="0"/>
              <a:t>40</a:t>
            </a:fld>
            <a:endParaRPr lang="en-US" dirty="0"/>
          </a:p>
        </p:txBody>
      </p:sp>
      <p:pic>
        <p:nvPicPr>
          <p:cNvPr id="5" name="Picture 4">
            <a:extLst>
              <a:ext uri="{FF2B5EF4-FFF2-40B4-BE49-F238E27FC236}">
                <a16:creationId xmlns:a16="http://schemas.microsoft.com/office/drawing/2014/main" id="{1CA7ECF7-AE97-47D7-934F-E566968550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5495" y="929997"/>
            <a:ext cx="6448705" cy="4067233"/>
          </a:xfrm>
          <a:prstGeom prst="rect">
            <a:avLst/>
          </a:prstGeom>
        </p:spPr>
      </p:pic>
      <p:sp>
        <p:nvSpPr>
          <p:cNvPr id="8" name="Oval 7">
            <a:extLst>
              <a:ext uri="{FF2B5EF4-FFF2-40B4-BE49-F238E27FC236}">
                <a16:creationId xmlns:a16="http://schemas.microsoft.com/office/drawing/2014/main" id="{C8731199-504D-4ED7-814D-DC4FE37C3EE6}"/>
              </a:ext>
            </a:extLst>
          </p:cNvPr>
          <p:cNvSpPr/>
          <p:nvPr/>
        </p:nvSpPr>
        <p:spPr>
          <a:xfrm>
            <a:off x="2365248" y="3340608"/>
            <a:ext cx="2718816" cy="5702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object, clock&#10;&#10;Description automatically generated">
            <a:extLst>
              <a:ext uri="{FF2B5EF4-FFF2-40B4-BE49-F238E27FC236}">
                <a16:creationId xmlns:a16="http://schemas.microsoft.com/office/drawing/2014/main" id="{96242895-3C4E-4432-9D6F-C72B5CB48B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7038" y="1646062"/>
            <a:ext cx="1694546" cy="1694546"/>
          </a:xfrm>
          <a:prstGeom prst="rect">
            <a:avLst/>
          </a:prstGeom>
        </p:spPr>
      </p:pic>
    </p:spTree>
    <p:extLst>
      <p:ext uri="{BB962C8B-B14F-4D97-AF65-F5344CB8AC3E}">
        <p14:creationId xmlns:p14="http://schemas.microsoft.com/office/powerpoint/2010/main" val="179790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EC893-F715-4288-A0FB-06EE1796A945}"/>
              </a:ext>
            </a:extLst>
          </p:cNvPr>
          <p:cNvSpPr>
            <a:spLocks noGrp="1"/>
          </p:cNvSpPr>
          <p:nvPr>
            <p:ph type="title"/>
          </p:nvPr>
        </p:nvSpPr>
        <p:spPr/>
        <p:txBody>
          <a:bodyPr/>
          <a:lstStyle/>
          <a:p>
            <a:r>
              <a:rPr lang="en-US" dirty="0"/>
              <a:t>Nuclide Search (cont.)</a:t>
            </a:r>
          </a:p>
        </p:txBody>
      </p:sp>
      <p:sp>
        <p:nvSpPr>
          <p:cNvPr id="3" name="Content Placeholder 2">
            <a:extLst>
              <a:ext uri="{FF2B5EF4-FFF2-40B4-BE49-F238E27FC236}">
                <a16:creationId xmlns:a16="http://schemas.microsoft.com/office/drawing/2014/main" id="{D351474F-CFEB-4C71-9218-5D26E5EA47F1}"/>
              </a:ext>
            </a:extLst>
          </p:cNvPr>
          <p:cNvSpPr>
            <a:spLocks noGrp="1"/>
          </p:cNvSpPr>
          <p:nvPr>
            <p:ph idx="1"/>
          </p:nvPr>
        </p:nvSpPr>
        <p:spPr>
          <a:xfrm>
            <a:off x="720647" y="4998862"/>
            <a:ext cx="10058400" cy="1694546"/>
          </a:xfrm>
        </p:spPr>
        <p:txBody>
          <a:bodyPr>
            <a:normAutofit/>
          </a:bodyPr>
          <a:lstStyle/>
          <a:p>
            <a:r>
              <a:rPr lang="en-US" dirty="0"/>
              <a:t>You can add or remove energy windows using the “+” and “-” buttons </a:t>
            </a:r>
          </a:p>
        </p:txBody>
      </p:sp>
      <p:sp>
        <p:nvSpPr>
          <p:cNvPr id="4" name="Slide Number Placeholder 3">
            <a:extLst>
              <a:ext uri="{FF2B5EF4-FFF2-40B4-BE49-F238E27FC236}">
                <a16:creationId xmlns:a16="http://schemas.microsoft.com/office/drawing/2014/main" id="{011C1255-C5A6-4FF7-AA3D-BCFE60DED914}"/>
              </a:ext>
            </a:extLst>
          </p:cNvPr>
          <p:cNvSpPr>
            <a:spLocks noGrp="1"/>
          </p:cNvSpPr>
          <p:nvPr>
            <p:ph type="sldNum" sz="quarter" idx="12"/>
          </p:nvPr>
        </p:nvSpPr>
        <p:spPr/>
        <p:txBody>
          <a:bodyPr/>
          <a:lstStyle/>
          <a:p>
            <a:fld id="{6113E31D-E2AB-40D1-8B51-AFA5AFEF393A}" type="slidenum">
              <a:rPr lang="en-US" smtClean="0"/>
              <a:t>41</a:t>
            </a:fld>
            <a:endParaRPr lang="en-US" dirty="0"/>
          </a:p>
        </p:txBody>
      </p:sp>
      <p:pic>
        <p:nvPicPr>
          <p:cNvPr id="5" name="Picture 4">
            <a:extLst>
              <a:ext uri="{FF2B5EF4-FFF2-40B4-BE49-F238E27FC236}">
                <a16:creationId xmlns:a16="http://schemas.microsoft.com/office/drawing/2014/main" id="{1CA7ECF7-AE97-47D7-934F-E566968550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5495" y="929997"/>
            <a:ext cx="6448705" cy="4067233"/>
          </a:xfrm>
          <a:prstGeom prst="rect">
            <a:avLst/>
          </a:prstGeom>
        </p:spPr>
      </p:pic>
      <p:sp>
        <p:nvSpPr>
          <p:cNvPr id="8" name="Oval 7">
            <a:extLst>
              <a:ext uri="{FF2B5EF4-FFF2-40B4-BE49-F238E27FC236}">
                <a16:creationId xmlns:a16="http://schemas.microsoft.com/office/drawing/2014/main" id="{C8731199-504D-4ED7-814D-DC4FE37C3EE6}"/>
              </a:ext>
            </a:extLst>
          </p:cNvPr>
          <p:cNvSpPr/>
          <p:nvPr/>
        </p:nvSpPr>
        <p:spPr>
          <a:xfrm>
            <a:off x="4608576" y="3517393"/>
            <a:ext cx="475488" cy="5392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291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EC893-F715-4288-A0FB-06EE1796A945}"/>
              </a:ext>
            </a:extLst>
          </p:cNvPr>
          <p:cNvSpPr>
            <a:spLocks noGrp="1"/>
          </p:cNvSpPr>
          <p:nvPr>
            <p:ph type="title"/>
          </p:nvPr>
        </p:nvSpPr>
        <p:spPr/>
        <p:txBody>
          <a:bodyPr/>
          <a:lstStyle/>
          <a:p>
            <a:r>
              <a:rPr lang="en-US" dirty="0"/>
              <a:t>Nuclide Search (cont.)</a:t>
            </a:r>
          </a:p>
        </p:txBody>
      </p:sp>
      <p:sp>
        <p:nvSpPr>
          <p:cNvPr id="3" name="Content Placeholder 2">
            <a:extLst>
              <a:ext uri="{FF2B5EF4-FFF2-40B4-BE49-F238E27FC236}">
                <a16:creationId xmlns:a16="http://schemas.microsoft.com/office/drawing/2014/main" id="{D351474F-CFEB-4C71-9218-5D26E5EA47F1}"/>
              </a:ext>
            </a:extLst>
          </p:cNvPr>
          <p:cNvSpPr>
            <a:spLocks noGrp="1"/>
          </p:cNvSpPr>
          <p:nvPr>
            <p:ph idx="1"/>
          </p:nvPr>
        </p:nvSpPr>
        <p:spPr>
          <a:xfrm>
            <a:off x="720647" y="4998862"/>
            <a:ext cx="10058400" cy="1859138"/>
          </a:xfrm>
        </p:spPr>
        <p:txBody>
          <a:bodyPr>
            <a:normAutofit fontScale="92500" lnSpcReduction="20000"/>
          </a:bodyPr>
          <a:lstStyle/>
          <a:p>
            <a:r>
              <a:rPr lang="en-US" dirty="0"/>
              <a:t>You can also specify a minimum half-life (of the parent nuclide) </a:t>
            </a:r>
          </a:p>
          <a:p>
            <a:pPr lvl="1"/>
            <a:r>
              <a:rPr lang="en-US" dirty="0"/>
              <a:t>useful to eliminate the many very shortly lived nuclides; default is 100 minutes</a:t>
            </a:r>
          </a:p>
          <a:p>
            <a:r>
              <a:rPr lang="en-US" dirty="0"/>
              <a:t>You can also specify the minimum branching-ratio gammas must have to be considered for matching in the energy windows </a:t>
            </a:r>
          </a:p>
          <a:p>
            <a:pPr lvl="1"/>
            <a:r>
              <a:rPr lang="en-US" dirty="0"/>
              <a:t>Useful to eliminate nuclides that have a ton of low-intensity gammas</a:t>
            </a:r>
          </a:p>
          <a:p>
            <a:pPr lvl="1"/>
            <a:r>
              <a:rPr lang="en-US" dirty="0"/>
              <a:t>This actually filters based on the fraction of gammas at each energy, at each stage of decay, so some lower-BR gammas may still get included</a:t>
            </a:r>
          </a:p>
          <a:p>
            <a:pPr lvl="1"/>
            <a:endParaRPr lang="en-US" dirty="0"/>
          </a:p>
        </p:txBody>
      </p:sp>
      <p:sp>
        <p:nvSpPr>
          <p:cNvPr id="4" name="Slide Number Placeholder 3">
            <a:extLst>
              <a:ext uri="{FF2B5EF4-FFF2-40B4-BE49-F238E27FC236}">
                <a16:creationId xmlns:a16="http://schemas.microsoft.com/office/drawing/2014/main" id="{011C1255-C5A6-4FF7-AA3D-BCFE60DED914}"/>
              </a:ext>
            </a:extLst>
          </p:cNvPr>
          <p:cNvSpPr>
            <a:spLocks noGrp="1"/>
          </p:cNvSpPr>
          <p:nvPr>
            <p:ph type="sldNum" sz="quarter" idx="12"/>
          </p:nvPr>
        </p:nvSpPr>
        <p:spPr/>
        <p:txBody>
          <a:bodyPr/>
          <a:lstStyle/>
          <a:p>
            <a:fld id="{6113E31D-E2AB-40D1-8B51-AFA5AFEF393A}" type="slidenum">
              <a:rPr lang="en-US" smtClean="0"/>
              <a:t>42</a:t>
            </a:fld>
            <a:endParaRPr lang="en-US" dirty="0"/>
          </a:p>
        </p:txBody>
      </p:sp>
      <p:pic>
        <p:nvPicPr>
          <p:cNvPr id="5" name="Picture 4">
            <a:extLst>
              <a:ext uri="{FF2B5EF4-FFF2-40B4-BE49-F238E27FC236}">
                <a16:creationId xmlns:a16="http://schemas.microsoft.com/office/drawing/2014/main" id="{1CA7ECF7-AE97-47D7-934F-E566968550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5495" y="929997"/>
            <a:ext cx="6448705" cy="4067233"/>
          </a:xfrm>
          <a:prstGeom prst="rect">
            <a:avLst/>
          </a:prstGeom>
        </p:spPr>
      </p:pic>
      <p:sp>
        <p:nvSpPr>
          <p:cNvPr id="8" name="Oval 7">
            <a:extLst>
              <a:ext uri="{FF2B5EF4-FFF2-40B4-BE49-F238E27FC236}">
                <a16:creationId xmlns:a16="http://schemas.microsoft.com/office/drawing/2014/main" id="{C8731199-504D-4ED7-814D-DC4FE37C3EE6}"/>
              </a:ext>
            </a:extLst>
          </p:cNvPr>
          <p:cNvSpPr/>
          <p:nvPr/>
        </p:nvSpPr>
        <p:spPr>
          <a:xfrm>
            <a:off x="2525494" y="4535424"/>
            <a:ext cx="2778025" cy="4744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862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EC893-F715-4288-A0FB-06EE1796A945}"/>
              </a:ext>
            </a:extLst>
          </p:cNvPr>
          <p:cNvSpPr>
            <a:spLocks noGrp="1"/>
          </p:cNvSpPr>
          <p:nvPr>
            <p:ph type="title"/>
          </p:nvPr>
        </p:nvSpPr>
        <p:spPr/>
        <p:txBody>
          <a:bodyPr/>
          <a:lstStyle/>
          <a:p>
            <a:r>
              <a:rPr lang="en-US" dirty="0"/>
              <a:t>Nuclide Search (cont.)</a:t>
            </a:r>
          </a:p>
        </p:txBody>
      </p:sp>
      <p:sp>
        <p:nvSpPr>
          <p:cNvPr id="3" name="Content Placeholder 2">
            <a:extLst>
              <a:ext uri="{FF2B5EF4-FFF2-40B4-BE49-F238E27FC236}">
                <a16:creationId xmlns:a16="http://schemas.microsoft.com/office/drawing/2014/main" id="{D351474F-CFEB-4C71-9218-5D26E5EA47F1}"/>
              </a:ext>
            </a:extLst>
          </p:cNvPr>
          <p:cNvSpPr>
            <a:spLocks noGrp="1"/>
          </p:cNvSpPr>
          <p:nvPr>
            <p:ph idx="1"/>
          </p:nvPr>
        </p:nvSpPr>
        <p:spPr>
          <a:xfrm>
            <a:off x="720646" y="4998862"/>
            <a:ext cx="10983674" cy="1859138"/>
          </a:xfrm>
        </p:spPr>
        <p:txBody>
          <a:bodyPr>
            <a:normAutofit/>
          </a:bodyPr>
          <a:lstStyle/>
          <a:p>
            <a:pPr lvl="1"/>
            <a:r>
              <a:rPr lang="en-US" dirty="0"/>
              <a:t>The energy matching is performed after decaying each nuclide, so that all prodigy are also considered in doing the match; the last column on the right show you which decay in the chain the gamma comes from</a:t>
            </a:r>
          </a:p>
          <a:p>
            <a:pPr lvl="1"/>
            <a:r>
              <a:rPr lang="en-US" dirty="0"/>
              <a:t>All &gt;4000 nuclides, and ~110,000 gammas are considered for the search </a:t>
            </a:r>
          </a:p>
          <a:p>
            <a:pPr lvl="1"/>
            <a:r>
              <a:rPr lang="en-US" dirty="0"/>
              <a:t>X-rays above ~10 keV are considered for all elements</a:t>
            </a:r>
          </a:p>
          <a:p>
            <a:pPr lvl="1"/>
            <a:r>
              <a:rPr lang="en-US" dirty="0"/>
              <a:t>About 200 </a:t>
            </a:r>
            <a:r>
              <a:rPr lang="en-US" dirty="0" err="1"/>
              <a:t>alpha,n</a:t>
            </a:r>
            <a:r>
              <a:rPr lang="en-US" dirty="0"/>
              <a:t>, </a:t>
            </a:r>
            <a:r>
              <a:rPr lang="en-US" dirty="0" err="1"/>
              <a:t>n,alpha</a:t>
            </a:r>
            <a:r>
              <a:rPr lang="en-US" dirty="0"/>
              <a:t>, alpha-proton, n-capture, and inelastic n-scatter reactions are considered</a:t>
            </a:r>
          </a:p>
          <a:p>
            <a:endParaRPr lang="en-US" dirty="0"/>
          </a:p>
        </p:txBody>
      </p:sp>
      <p:sp>
        <p:nvSpPr>
          <p:cNvPr id="4" name="Slide Number Placeholder 3">
            <a:extLst>
              <a:ext uri="{FF2B5EF4-FFF2-40B4-BE49-F238E27FC236}">
                <a16:creationId xmlns:a16="http://schemas.microsoft.com/office/drawing/2014/main" id="{011C1255-C5A6-4FF7-AA3D-BCFE60DED914}"/>
              </a:ext>
            </a:extLst>
          </p:cNvPr>
          <p:cNvSpPr>
            <a:spLocks noGrp="1"/>
          </p:cNvSpPr>
          <p:nvPr>
            <p:ph type="sldNum" sz="quarter" idx="12"/>
          </p:nvPr>
        </p:nvSpPr>
        <p:spPr/>
        <p:txBody>
          <a:bodyPr/>
          <a:lstStyle/>
          <a:p>
            <a:fld id="{6113E31D-E2AB-40D1-8B51-AFA5AFEF393A}" type="slidenum">
              <a:rPr lang="en-US" smtClean="0"/>
              <a:t>43</a:t>
            </a:fld>
            <a:endParaRPr lang="en-US" dirty="0"/>
          </a:p>
        </p:txBody>
      </p:sp>
      <p:pic>
        <p:nvPicPr>
          <p:cNvPr id="5" name="Picture 4">
            <a:extLst>
              <a:ext uri="{FF2B5EF4-FFF2-40B4-BE49-F238E27FC236}">
                <a16:creationId xmlns:a16="http://schemas.microsoft.com/office/drawing/2014/main" id="{1CA7ECF7-AE97-47D7-934F-E566968550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5495" y="929997"/>
            <a:ext cx="6448705" cy="4067233"/>
          </a:xfrm>
          <a:prstGeom prst="rect">
            <a:avLst/>
          </a:prstGeom>
        </p:spPr>
      </p:pic>
      <p:sp>
        <p:nvSpPr>
          <p:cNvPr id="8" name="Oval 7">
            <a:extLst>
              <a:ext uri="{FF2B5EF4-FFF2-40B4-BE49-F238E27FC236}">
                <a16:creationId xmlns:a16="http://schemas.microsoft.com/office/drawing/2014/main" id="{C8731199-504D-4ED7-814D-DC4FE37C3EE6}"/>
              </a:ext>
            </a:extLst>
          </p:cNvPr>
          <p:cNvSpPr/>
          <p:nvPr/>
        </p:nvSpPr>
        <p:spPr>
          <a:xfrm>
            <a:off x="7810079" y="3130545"/>
            <a:ext cx="1377696" cy="19386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996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EC893-F715-4288-A0FB-06EE1796A945}"/>
              </a:ext>
            </a:extLst>
          </p:cNvPr>
          <p:cNvSpPr>
            <a:spLocks noGrp="1"/>
          </p:cNvSpPr>
          <p:nvPr>
            <p:ph type="title"/>
          </p:nvPr>
        </p:nvSpPr>
        <p:spPr/>
        <p:txBody>
          <a:bodyPr/>
          <a:lstStyle/>
          <a:p>
            <a:r>
              <a:rPr lang="en-US" dirty="0"/>
              <a:t>Nuclide Search (cont.)</a:t>
            </a:r>
          </a:p>
        </p:txBody>
      </p:sp>
      <p:sp>
        <p:nvSpPr>
          <p:cNvPr id="3" name="Content Placeholder 2">
            <a:extLst>
              <a:ext uri="{FF2B5EF4-FFF2-40B4-BE49-F238E27FC236}">
                <a16:creationId xmlns:a16="http://schemas.microsoft.com/office/drawing/2014/main" id="{D351474F-CFEB-4C71-9218-5D26E5EA47F1}"/>
              </a:ext>
            </a:extLst>
          </p:cNvPr>
          <p:cNvSpPr>
            <a:spLocks noGrp="1"/>
          </p:cNvSpPr>
          <p:nvPr>
            <p:ph idx="1"/>
          </p:nvPr>
        </p:nvSpPr>
        <p:spPr>
          <a:xfrm>
            <a:off x="720646" y="4998862"/>
            <a:ext cx="10983674" cy="1859138"/>
          </a:xfrm>
        </p:spPr>
        <p:txBody>
          <a:bodyPr>
            <a:normAutofit/>
          </a:bodyPr>
          <a:lstStyle/>
          <a:p>
            <a:r>
              <a:rPr lang="en-US" dirty="0"/>
              <a:t>You can sort results by any column by clicking on the table header</a:t>
            </a:r>
          </a:p>
          <a:p>
            <a:pPr lvl="1"/>
            <a:r>
              <a:rPr lang="en-US" dirty="0"/>
              <a:t>The “Diff.” column is the sum difference between the search energies, and the matching gamma</a:t>
            </a:r>
          </a:p>
          <a:p>
            <a:pPr lvl="1"/>
            <a:r>
              <a:rPr lang="en-US" dirty="0"/>
              <a:t>The “B.R.” column is, after decay, the relative intensity of the gamma, to the largest intensity gamma of the decay</a:t>
            </a:r>
          </a:p>
          <a:p>
            <a:pPr lvl="2"/>
            <a:r>
              <a:rPr lang="en-US" dirty="0"/>
              <a:t>A heuristic is used to select the age to decay nuclides to based on if it can reach secular equilibrium, half-life, and descendants half-life</a:t>
            </a:r>
          </a:p>
          <a:p>
            <a:pPr lvl="1"/>
            <a:r>
              <a:rPr lang="en-US" dirty="0"/>
              <a:t>The “Profile” column is default, and almost always provides best result</a:t>
            </a:r>
          </a:p>
        </p:txBody>
      </p:sp>
      <p:sp>
        <p:nvSpPr>
          <p:cNvPr id="4" name="Slide Number Placeholder 3">
            <a:extLst>
              <a:ext uri="{FF2B5EF4-FFF2-40B4-BE49-F238E27FC236}">
                <a16:creationId xmlns:a16="http://schemas.microsoft.com/office/drawing/2014/main" id="{011C1255-C5A6-4FF7-AA3D-BCFE60DED914}"/>
              </a:ext>
            </a:extLst>
          </p:cNvPr>
          <p:cNvSpPr>
            <a:spLocks noGrp="1"/>
          </p:cNvSpPr>
          <p:nvPr>
            <p:ph type="sldNum" sz="quarter" idx="12"/>
          </p:nvPr>
        </p:nvSpPr>
        <p:spPr/>
        <p:txBody>
          <a:bodyPr/>
          <a:lstStyle/>
          <a:p>
            <a:fld id="{6113E31D-E2AB-40D1-8B51-AFA5AFEF393A}" type="slidenum">
              <a:rPr lang="en-US" smtClean="0"/>
              <a:t>44</a:t>
            </a:fld>
            <a:endParaRPr lang="en-US" dirty="0"/>
          </a:p>
        </p:txBody>
      </p:sp>
      <p:pic>
        <p:nvPicPr>
          <p:cNvPr id="5" name="Picture 4">
            <a:extLst>
              <a:ext uri="{FF2B5EF4-FFF2-40B4-BE49-F238E27FC236}">
                <a16:creationId xmlns:a16="http://schemas.microsoft.com/office/drawing/2014/main" id="{1CA7ECF7-AE97-47D7-934F-E566968550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5495" y="929997"/>
            <a:ext cx="6448705" cy="4067233"/>
          </a:xfrm>
          <a:prstGeom prst="rect">
            <a:avLst/>
          </a:prstGeom>
        </p:spPr>
      </p:pic>
      <p:sp>
        <p:nvSpPr>
          <p:cNvPr id="8" name="Oval 7">
            <a:extLst>
              <a:ext uri="{FF2B5EF4-FFF2-40B4-BE49-F238E27FC236}">
                <a16:creationId xmlns:a16="http://schemas.microsoft.com/office/drawing/2014/main" id="{C8731199-504D-4ED7-814D-DC4FE37C3EE6}"/>
              </a:ext>
            </a:extLst>
          </p:cNvPr>
          <p:cNvSpPr/>
          <p:nvPr/>
        </p:nvSpPr>
        <p:spPr>
          <a:xfrm>
            <a:off x="4706112" y="3429000"/>
            <a:ext cx="4425696" cy="4358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bject, clock&#10;&#10;Description automatically generated">
            <a:extLst>
              <a:ext uri="{FF2B5EF4-FFF2-40B4-BE49-F238E27FC236}">
                <a16:creationId xmlns:a16="http://schemas.microsoft.com/office/drawing/2014/main" id="{79E3F239-DD7A-49D8-8431-E1FEA60B8B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26927" y="2865262"/>
            <a:ext cx="1694546" cy="1694546"/>
          </a:xfrm>
          <a:prstGeom prst="rect">
            <a:avLst/>
          </a:prstGeom>
        </p:spPr>
      </p:pic>
    </p:spTree>
    <p:extLst>
      <p:ext uri="{BB962C8B-B14F-4D97-AF65-F5344CB8AC3E}">
        <p14:creationId xmlns:p14="http://schemas.microsoft.com/office/powerpoint/2010/main" val="200686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EC893-F715-4288-A0FB-06EE1796A945}"/>
              </a:ext>
            </a:extLst>
          </p:cNvPr>
          <p:cNvSpPr>
            <a:spLocks noGrp="1"/>
          </p:cNvSpPr>
          <p:nvPr>
            <p:ph type="title"/>
          </p:nvPr>
        </p:nvSpPr>
        <p:spPr/>
        <p:txBody>
          <a:bodyPr/>
          <a:lstStyle/>
          <a:p>
            <a:r>
              <a:rPr lang="en-US" dirty="0"/>
              <a:t>Nuclide Search (cont.)</a:t>
            </a:r>
          </a:p>
        </p:txBody>
      </p:sp>
      <p:sp>
        <p:nvSpPr>
          <p:cNvPr id="3" name="Content Placeholder 2">
            <a:extLst>
              <a:ext uri="{FF2B5EF4-FFF2-40B4-BE49-F238E27FC236}">
                <a16:creationId xmlns:a16="http://schemas.microsoft.com/office/drawing/2014/main" id="{D351474F-CFEB-4C71-9218-5D26E5EA47F1}"/>
              </a:ext>
            </a:extLst>
          </p:cNvPr>
          <p:cNvSpPr>
            <a:spLocks noGrp="1"/>
          </p:cNvSpPr>
          <p:nvPr>
            <p:ph idx="1"/>
          </p:nvPr>
        </p:nvSpPr>
        <p:spPr>
          <a:xfrm>
            <a:off x="720646" y="4998862"/>
            <a:ext cx="10983674" cy="1859138"/>
          </a:xfrm>
        </p:spPr>
        <p:txBody>
          <a:bodyPr>
            <a:normAutofit/>
          </a:bodyPr>
          <a:lstStyle/>
          <a:p>
            <a:r>
              <a:rPr lang="en-US" dirty="0"/>
              <a:t>The “Profile” column is a heuristic that ranges between -1 and 1 to give you a relative idea of match quality</a:t>
            </a:r>
          </a:p>
          <a:p>
            <a:pPr lvl="1"/>
            <a:r>
              <a:rPr lang="en-US" dirty="0"/>
              <a:t>Use this value relative to other search results – it doesn’t have an absolute meaning</a:t>
            </a:r>
          </a:p>
          <a:p>
            <a:pPr lvl="1"/>
            <a:r>
              <a:rPr lang="en-US" dirty="0"/>
              <a:t>This value takes into account all peaks in the spectrum (the ones you’ve fit, plus ones returned from an auto-search), a few possible shielding and aging scenarios, relative amplitudes of peaks, and gamma-lines that should-have created a peak but where no peak is observed</a:t>
            </a:r>
          </a:p>
          <a:p>
            <a:pPr lvl="1"/>
            <a:r>
              <a:rPr lang="en-US" dirty="0"/>
              <a:t>Normally much better than ordering by “Diff.” or “B.R.”</a:t>
            </a:r>
          </a:p>
          <a:p>
            <a:pPr lvl="1"/>
            <a:endParaRPr lang="en-US" dirty="0"/>
          </a:p>
        </p:txBody>
      </p:sp>
      <p:sp>
        <p:nvSpPr>
          <p:cNvPr id="4" name="Slide Number Placeholder 3">
            <a:extLst>
              <a:ext uri="{FF2B5EF4-FFF2-40B4-BE49-F238E27FC236}">
                <a16:creationId xmlns:a16="http://schemas.microsoft.com/office/drawing/2014/main" id="{011C1255-C5A6-4FF7-AA3D-BCFE60DED914}"/>
              </a:ext>
            </a:extLst>
          </p:cNvPr>
          <p:cNvSpPr>
            <a:spLocks noGrp="1"/>
          </p:cNvSpPr>
          <p:nvPr>
            <p:ph type="sldNum" sz="quarter" idx="12"/>
          </p:nvPr>
        </p:nvSpPr>
        <p:spPr/>
        <p:txBody>
          <a:bodyPr/>
          <a:lstStyle/>
          <a:p>
            <a:fld id="{6113E31D-E2AB-40D1-8B51-AFA5AFEF393A}" type="slidenum">
              <a:rPr lang="en-US" smtClean="0"/>
              <a:t>45</a:t>
            </a:fld>
            <a:endParaRPr lang="en-US" dirty="0"/>
          </a:p>
        </p:txBody>
      </p:sp>
      <p:pic>
        <p:nvPicPr>
          <p:cNvPr id="5" name="Picture 4">
            <a:extLst>
              <a:ext uri="{FF2B5EF4-FFF2-40B4-BE49-F238E27FC236}">
                <a16:creationId xmlns:a16="http://schemas.microsoft.com/office/drawing/2014/main" id="{1CA7ECF7-AE97-47D7-934F-E566968550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5495" y="929997"/>
            <a:ext cx="6448705" cy="4067233"/>
          </a:xfrm>
          <a:prstGeom prst="rect">
            <a:avLst/>
          </a:prstGeom>
        </p:spPr>
      </p:pic>
      <p:sp>
        <p:nvSpPr>
          <p:cNvPr id="8" name="Oval 7">
            <a:extLst>
              <a:ext uri="{FF2B5EF4-FFF2-40B4-BE49-F238E27FC236}">
                <a16:creationId xmlns:a16="http://schemas.microsoft.com/office/drawing/2014/main" id="{C8731199-504D-4ED7-814D-DC4FE37C3EE6}"/>
              </a:ext>
            </a:extLst>
          </p:cNvPr>
          <p:cNvSpPr/>
          <p:nvPr/>
        </p:nvSpPr>
        <p:spPr>
          <a:xfrm>
            <a:off x="7412736" y="3429000"/>
            <a:ext cx="841248" cy="15682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887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5A71-21A3-0A4F-969E-465F3D3760CD}"/>
              </a:ext>
            </a:extLst>
          </p:cNvPr>
          <p:cNvSpPr>
            <a:spLocks noGrp="1"/>
          </p:cNvSpPr>
          <p:nvPr>
            <p:ph type="title"/>
          </p:nvPr>
        </p:nvSpPr>
        <p:spPr/>
        <p:txBody>
          <a:bodyPr/>
          <a:lstStyle/>
          <a:p>
            <a:r>
              <a:rPr lang="en-US" dirty="0"/>
              <a:t>Suggested Nuclides</a:t>
            </a:r>
          </a:p>
        </p:txBody>
      </p:sp>
      <p:sp>
        <p:nvSpPr>
          <p:cNvPr id="3" name="Content Placeholder 2">
            <a:extLst>
              <a:ext uri="{FF2B5EF4-FFF2-40B4-BE49-F238E27FC236}">
                <a16:creationId xmlns:a16="http://schemas.microsoft.com/office/drawing/2014/main" id="{5A0F9A25-2BEE-AC48-9CBE-D12FDE0F49C5}"/>
              </a:ext>
            </a:extLst>
          </p:cNvPr>
          <p:cNvSpPr>
            <a:spLocks noGrp="1"/>
          </p:cNvSpPr>
          <p:nvPr>
            <p:ph idx="1"/>
          </p:nvPr>
        </p:nvSpPr>
        <p:spPr>
          <a:xfrm>
            <a:off x="720647" y="5292974"/>
            <a:ext cx="10058400" cy="570225"/>
          </a:xfrm>
        </p:spPr>
        <p:txBody>
          <a:bodyPr>
            <a:normAutofit fontScale="92500" lnSpcReduction="10000"/>
          </a:bodyPr>
          <a:lstStyle/>
          <a:p>
            <a:r>
              <a:rPr lang="en-US" dirty="0"/>
              <a:t>Right-clicking on a peak will also suggest nuclides, or reactions, sum-peaks, escape peaks, etc. in a reasonable way, but it is not an automated nuclide ID algorithm</a:t>
            </a:r>
          </a:p>
        </p:txBody>
      </p:sp>
      <p:sp>
        <p:nvSpPr>
          <p:cNvPr id="4" name="Slide Number Placeholder 3">
            <a:extLst>
              <a:ext uri="{FF2B5EF4-FFF2-40B4-BE49-F238E27FC236}">
                <a16:creationId xmlns:a16="http://schemas.microsoft.com/office/drawing/2014/main" id="{23FC2625-1181-4A40-9791-0CA562267A97}"/>
              </a:ext>
            </a:extLst>
          </p:cNvPr>
          <p:cNvSpPr>
            <a:spLocks noGrp="1"/>
          </p:cNvSpPr>
          <p:nvPr>
            <p:ph type="sldNum" sz="quarter" idx="12"/>
          </p:nvPr>
        </p:nvSpPr>
        <p:spPr/>
        <p:txBody>
          <a:bodyPr/>
          <a:lstStyle/>
          <a:p>
            <a:fld id="{6113E31D-E2AB-40D1-8B51-AFA5AFEF393A}" type="slidenum">
              <a:rPr lang="en-US" smtClean="0"/>
              <a:t>46</a:t>
            </a:fld>
            <a:endParaRPr lang="en-US" dirty="0"/>
          </a:p>
        </p:txBody>
      </p:sp>
      <p:pic>
        <p:nvPicPr>
          <p:cNvPr id="5" name="Picture 4">
            <a:extLst>
              <a:ext uri="{FF2B5EF4-FFF2-40B4-BE49-F238E27FC236}">
                <a16:creationId xmlns:a16="http://schemas.microsoft.com/office/drawing/2014/main" id="{C27A464A-9A9E-C74B-82E7-15CDBD7FE4A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80008" y="929997"/>
            <a:ext cx="3939677" cy="3714359"/>
          </a:xfrm>
          <a:prstGeom prst="rect">
            <a:avLst/>
          </a:prstGeom>
        </p:spPr>
      </p:pic>
    </p:spTree>
    <p:extLst>
      <p:ext uri="{BB962C8B-B14F-4D97-AF65-F5344CB8AC3E}">
        <p14:creationId xmlns:p14="http://schemas.microsoft.com/office/powerpoint/2010/main" val="51880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00778-6075-064F-B84C-09B7AEC0A48C}"/>
              </a:ext>
            </a:extLst>
          </p:cNvPr>
          <p:cNvSpPr>
            <a:spLocks noGrp="1"/>
          </p:cNvSpPr>
          <p:nvPr>
            <p:ph type="ctrTitle"/>
          </p:nvPr>
        </p:nvSpPr>
        <p:spPr/>
        <p:txBody>
          <a:bodyPr/>
          <a:lstStyle/>
          <a:p>
            <a:r>
              <a:rPr lang="en-US" dirty="0"/>
              <a:t>Fitting for activity and shielding</a:t>
            </a:r>
          </a:p>
        </p:txBody>
      </p:sp>
      <p:sp>
        <p:nvSpPr>
          <p:cNvPr id="3" name="Subtitle 2">
            <a:extLst>
              <a:ext uri="{FF2B5EF4-FFF2-40B4-BE49-F238E27FC236}">
                <a16:creationId xmlns:a16="http://schemas.microsoft.com/office/drawing/2014/main" id="{4C4B37F5-C4F1-2D4F-93CF-ACB173D2CBA5}"/>
              </a:ext>
            </a:extLst>
          </p:cNvPr>
          <p:cNvSpPr>
            <a:spLocks noGrp="1"/>
          </p:cNvSpPr>
          <p:nvPr>
            <p:ph type="subTitle" idx="1"/>
          </p:nvPr>
        </p:nvSpPr>
        <p:spPr/>
        <p:txBody>
          <a:bodyPr>
            <a:normAutofit/>
          </a:bodyPr>
          <a:lstStyle/>
          <a:p>
            <a:r>
              <a:rPr lang="en-US" dirty="0"/>
              <a:t>Let’s cut to the chase, and do something interesting!</a:t>
            </a:r>
          </a:p>
        </p:txBody>
      </p:sp>
      <p:sp>
        <p:nvSpPr>
          <p:cNvPr id="4" name="Slide Number Placeholder 3">
            <a:extLst>
              <a:ext uri="{FF2B5EF4-FFF2-40B4-BE49-F238E27FC236}">
                <a16:creationId xmlns:a16="http://schemas.microsoft.com/office/drawing/2014/main" id="{89B7E418-3ED3-5A49-BCF7-45D98C7C906F}"/>
              </a:ext>
            </a:extLst>
          </p:cNvPr>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48746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ED3F-F81C-4478-B4B2-4169ED8FFA5F}"/>
              </a:ext>
            </a:extLst>
          </p:cNvPr>
          <p:cNvSpPr>
            <a:spLocks noGrp="1"/>
          </p:cNvSpPr>
          <p:nvPr>
            <p:ph type="title"/>
          </p:nvPr>
        </p:nvSpPr>
        <p:spPr/>
        <p:txBody>
          <a:bodyPr/>
          <a:lstStyle/>
          <a:p>
            <a:r>
              <a:rPr lang="en-US" dirty="0"/>
              <a:t>Fitting activity, shielding, and age in </a:t>
            </a:r>
            <a:r>
              <a:rPr lang="en-US" dirty="0" err="1"/>
              <a:t>InterSpec</a:t>
            </a:r>
            <a:endParaRPr lang="en-US" dirty="0"/>
          </a:p>
        </p:txBody>
      </p:sp>
      <p:sp>
        <p:nvSpPr>
          <p:cNvPr id="3" name="Content Placeholder 2">
            <a:extLst>
              <a:ext uri="{FF2B5EF4-FFF2-40B4-BE49-F238E27FC236}">
                <a16:creationId xmlns:a16="http://schemas.microsoft.com/office/drawing/2014/main" id="{5CB5AC9B-5DB4-47E5-813E-468AC215A6AF}"/>
              </a:ext>
            </a:extLst>
          </p:cNvPr>
          <p:cNvSpPr>
            <a:spLocks noGrp="1"/>
          </p:cNvSpPr>
          <p:nvPr>
            <p:ph idx="1"/>
          </p:nvPr>
        </p:nvSpPr>
        <p:spPr>
          <a:xfrm>
            <a:off x="581884" y="5449011"/>
            <a:ext cx="10829828" cy="1244398"/>
          </a:xfrm>
        </p:spPr>
        <p:txBody>
          <a:bodyPr>
            <a:normAutofit lnSpcReduction="10000"/>
          </a:bodyPr>
          <a:lstStyle/>
          <a:p>
            <a:r>
              <a:rPr lang="en-US" dirty="0"/>
              <a:t>First: fit peaks, associating them with nuclides </a:t>
            </a:r>
          </a:p>
          <a:p>
            <a:pPr lvl="1"/>
            <a:r>
              <a:rPr lang="en-US" dirty="0"/>
              <a:t>Peaks that are in both the background and foreground do not need to be fit.  Or if a peak is for a nuclide you don’t care about you can skip it</a:t>
            </a:r>
          </a:p>
          <a:p>
            <a:pPr lvl="1"/>
            <a:r>
              <a:rPr lang="en-US" dirty="0"/>
              <a:t>If you have lots of peaks for a nuclide, like a </a:t>
            </a:r>
            <a:r>
              <a:rPr lang="en-US" dirty="0" err="1"/>
              <a:t>HPGe</a:t>
            </a:r>
            <a:r>
              <a:rPr lang="en-US" dirty="0"/>
              <a:t> spectrum of Ra226, you can maybe fit for just the larger ones</a:t>
            </a:r>
          </a:p>
          <a:p>
            <a:endParaRPr lang="en-US" dirty="0"/>
          </a:p>
        </p:txBody>
      </p:sp>
      <p:sp>
        <p:nvSpPr>
          <p:cNvPr id="4" name="Slide Number Placeholder 3">
            <a:extLst>
              <a:ext uri="{FF2B5EF4-FFF2-40B4-BE49-F238E27FC236}">
                <a16:creationId xmlns:a16="http://schemas.microsoft.com/office/drawing/2014/main" id="{5E45DDBB-1F14-41C2-AD94-BF4B65391468}"/>
              </a:ext>
            </a:extLst>
          </p:cNvPr>
          <p:cNvSpPr>
            <a:spLocks noGrp="1"/>
          </p:cNvSpPr>
          <p:nvPr>
            <p:ph type="sldNum" sz="quarter" idx="12"/>
          </p:nvPr>
        </p:nvSpPr>
        <p:spPr/>
        <p:txBody>
          <a:bodyPr/>
          <a:lstStyle/>
          <a:p>
            <a:fld id="{6113E31D-E2AB-40D1-8B51-AFA5AFEF393A}" type="slidenum">
              <a:rPr lang="en-US" smtClean="0"/>
              <a:t>48</a:t>
            </a:fld>
            <a:endParaRPr lang="en-US" dirty="0"/>
          </a:p>
        </p:txBody>
      </p:sp>
      <p:pic>
        <p:nvPicPr>
          <p:cNvPr id="5" name="Picture 4">
            <a:extLst>
              <a:ext uri="{FF2B5EF4-FFF2-40B4-BE49-F238E27FC236}">
                <a16:creationId xmlns:a16="http://schemas.microsoft.com/office/drawing/2014/main" id="{A6155B3A-9B5A-4B26-9A59-1F30CECB78D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43456" y="802777"/>
            <a:ext cx="6980609" cy="4646233"/>
          </a:xfrm>
          <a:prstGeom prst="rect">
            <a:avLst/>
          </a:prstGeom>
        </p:spPr>
      </p:pic>
    </p:spTree>
    <p:extLst>
      <p:ext uri="{BB962C8B-B14F-4D97-AF65-F5344CB8AC3E}">
        <p14:creationId xmlns:p14="http://schemas.microsoft.com/office/powerpoint/2010/main" val="11964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ACED-AB02-4352-820D-8EDCAB52F529}"/>
              </a:ext>
            </a:extLst>
          </p:cNvPr>
          <p:cNvSpPr>
            <a:spLocks noGrp="1"/>
          </p:cNvSpPr>
          <p:nvPr>
            <p:ph type="title"/>
          </p:nvPr>
        </p:nvSpPr>
        <p:spPr/>
        <p:txBody>
          <a:bodyPr/>
          <a:lstStyle/>
          <a:p>
            <a:r>
              <a:rPr lang="en-US" dirty="0"/>
              <a:t>Fitting activity, shielding, and age in </a:t>
            </a:r>
            <a:r>
              <a:rPr lang="en-US" dirty="0" err="1"/>
              <a:t>InterSpec</a:t>
            </a:r>
            <a:r>
              <a:rPr lang="en-US" dirty="0"/>
              <a:t> (cont.)</a:t>
            </a:r>
          </a:p>
        </p:txBody>
      </p:sp>
      <p:sp>
        <p:nvSpPr>
          <p:cNvPr id="3" name="Content Placeholder 2">
            <a:extLst>
              <a:ext uri="{FF2B5EF4-FFF2-40B4-BE49-F238E27FC236}">
                <a16:creationId xmlns:a16="http://schemas.microsoft.com/office/drawing/2014/main" id="{C4D1F5F3-DF5C-45A3-879D-975B90819613}"/>
              </a:ext>
            </a:extLst>
          </p:cNvPr>
          <p:cNvSpPr>
            <a:spLocks noGrp="1"/>
          </p:cNvSpPr>
          <p:nvPr>
            <p:ph idx="1"/>
          </p:nvPr>
        </p:nvSpPr>
        <p:spPr>
          <a:xfrm>
            <a:off x="2722630" y="5299473"/>
            <a:ext cx="6086860" cy="1230333"/>
          </a:xfrm>
        </p:spPr>
        <p:txBody>
          <a:bodyPr>
            <a:normAutofit/>
          </a:bodyPr>
          <a:lstStyle/>
          <a:p>
            <a:r>
              <a:rPr lang="en-US" dirty="0"/>
              <a:t>From the “Tools” menu, select “Activity/Shielding Fit”</a:t>
            </a:r>
          </a:p>
        </p:txBody>
      </p:sp>
      <p:sp>
        <p:nvSpPr>
          <p:cNvPr id="4" name="Slide Number Placeholder 3">
            <a:extLst>
              <a:ext uri="{FF2B5EF4-FFF2-40B4-BE49-F238E27FC236}">
                <a16:creationId xmlns:a16="http://schemas.microsoft.com/office/drawing/2014/main" id="{19F9069B-8E6B-48F3-99FD-40B9413C5ED2}"/>
              </a:ext>
            </a:extLst>
          </p:cNvPr>
          <p:cNvSpPr>
            <a:spLocks noGrp="1"/>
          </p:cNvSpPr>
          <p:nvPr>
            <p:ph type="sldNum" sz="quarter" idx="12"/>
          </p:nvPr>
        </p:nvSpPr>
        <p:spPr/>
        <p:txBody>
          <a:bodyPr/>
          <a:lstStyle/>
          <a:p>
            <a:fld id="{6113E31D-E2AB-40D1-8B51-AFA5AFEF393A}" type="slidenum">
              <a:rPr lang="en-US" smtClean="0"/>
              <a:t>49</a:t>
            </a:fld>
            <a:endParaRPr lang="en-US" dirty="0"/>
          </a:p>
        </p:txBody>
      </p:sp>
      <p:pic>
        <p:nvPicPr>
          <p:cNvPr id="5" name="Picture 4">
            <a:extLst>
              <a:ext uri="{FF2B5EF4-FFF2-40B4-BE49-F238E27FC236}">
                <a16:creationId xmlns:a16="http://schemas.microsoft.com/office/drawing/2014/main" id="{A5D93E1F-C715-4D79-8EE7-BA5C3E6E7D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93168" y="1418271"/>
            <a:ext cx="4537540" cy="3042156"/>
          </a:xfrm>
          <a:prstGeom prst="rect">
            <a:avLst/>
          </a:prstGeom>
        </p:spPr>
      </p:pic>
      <p:pic>
        <p:nvPicPr>
          <p:cNvPr id="6" name="Picture 5">
            <a:extLst>
              <a:ext uri="{FF2B5EF4-FFF2-40B4-BE49-F238E27FC236}">
                <a16:creationId xmlns:a16="http://schemas.microsoft.com/office/drawing/2014/main" id="{A6563424-EB74-4049-B446-3F4276F919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4348" y="1769043"/>
            <a:ext cx="4537540" cy="2691384"/>
          </a:xfrm>
          <a:prstGeom prst="rect">
            <a:avLst/>
          </a:prstGeom>
        </p:spPr>
      </p:pic>
      <p:pic>
        <p:nvPicPr>
          <p:cNvPr id="7" name="Picture 6" descr="A picture containing dark, clock&#10;&#10;Description automatically generated">
            <a:extLst>
              <a:ext uri="{FF2B5EF4-FFF2-40B4-BE49-F238E27FC236}">
                <a16:creationId xmlns:a16="http://schemas.microsoft.com/office/drawing/2014/main" id="{3587F3FE-01CC-4B39-AB4C-3B2B12EFC48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23595" y="1847301"/>
            <a:ext cx="839647" cy="839647"/>
          </a:xfrm>
          <a:prstGeom prst="rect">
            <a:avLst/>
          </a:prstGeom>
        </p:spPr>
      </p:pic>
      <p:cxnSp>
        <p:nvCxnSpPr>
          <p:cNvPr id="9" name="Straight Arrow Connector 8">
            <a:extLst>
              <a:ext uri="{FF2B5EF4-FFF2-40B4-BE49-F238E27FC236}">
                <a16:creationId xmlns:a16="http://schemas.microsoft.com/office/drawing/2014/main" id="{5ACAAF89-F73D-46C4-8263-95FA9BDCB850}"/>
              </a:ext>
            </a:extLst>
          </p:cNvPr>
          <p:cNvCxnSpPr/>
          <p:nvPr/>
        </p:nvCxnSpPr>
        <p:spPr>
          <a:xfrm>
            <a:off x="5085384" y="3065773"/>
            <a:ext cx="132892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85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30694" y="3112607"/>
            <a:ext cx="7351392" cy="1690255"/>
          </a:xfrm>
        </p:spPr>
        <p:txBody>
          <a:bodyPr/>
          <a:lstStyle/>
          <a:p>
            <a:r>
              <a:rPr lang="en-US" dirty="0"/>
              <a:t>Over-simplistic physics review to start doing gamma spectroscopy</a:t>
            </a:r>
          </a:p>
        </p:txBody>
      </p:sp>
      <p:sp>
        <p:nvSpPr>
          <p:cNvPr id="3" name="Subtitle 2"/>
          <p:cNvSpPr>
            <a:spLocks noGrp="1"/>
          </p:cNvSpPr>
          <p:nvPr>
            <p:ph type="subTitle" idx="1"/>
          </p:nvPr>
        </p:nvSpPr>
        <p:spPr>
          <a:xfrm>
            <a:off x="4130696" y="5064546"/>
            <a:ext cx="8061304" cy="708457"/>
          </a:xfrm>
        </p:spPr>
        <p:txBody>
          <a:bodyPr>
            <a:normAutofit fontScale="92500" lnSpcReduction="10000"/>
          </a:bodyPr>
          <a:lstStyle/>
          <a:p>
            <a:r>
              <a:rPr lang="en-US" dirty="0"/>
              <a:t>Most of the theory you need to know to do gamma spectroscopy</a:t>
            </a:r>
          </a:p>
          <a:p>
            <a:r>
              <a:rPr lang="en-US" dirty="0"/>
              <a:t>(in 13 slides, and 15 minutes – really a brief reminder of things)</a:t>
            </a:r>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42159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4DCE3-9741-4C11-A7ED-4AC43C651211}"/>
              </a:ext>
            </a:extLst>
          </p:cNvPr>
          <p:cNvSpPr>
            <a:spLocks noGrp="1"/>
          </p:cNvSpPr>
          <p:nvPr>
            <p:ph type="title"/>
          </p:nvPr>
        </p:nvSpPr>
        <p:spPr/>
        <p:txBody>
          <a:bodyPr/>
          <a:lstStyle/>
          <a:p>
            <a:r>
              <a:rPr lang="en-US" dirty="0"/>
              <a:t>Activity/Shielding Fit Tool</a:t>
            </a:r>
          </a:p>
        </p:txBody>
      </p:sp>
      <p:sp>
        <p:nvSpPr>
          <p:cNvPr id="3" name="Content Placeholder 2">
            <a:extLst>
              <a:ext uri="{FF2B5EF4-FFF2-40B4-BE49-F238E27FC236}">
                <a16:creationId xmlns:a16="http://schemas.microsoft.com/office/drawing/2014/main" id="{3E95281E-ECBA-45A2-84BA-49BFE7806667}"/>
              </a:ext>
            </a:extLst>
          </p:cNvPr>
          <p:cNvSpPr>
            <a:spLocks noGrp="1"/>
          </p:cNvSpPr>
          <p:nvPr>
            <p:ph idx="1"/>
          </p:nvPr>
        </p:nvSpPr>
        <p:spPr>
          <a:xfrm>
            <a:off x="9950651" y="802777"/>
            <a:ext cx="2020037" cy="1049101"/>
          </a:xfrm>
        </p:spPr>
        <p:txBody>
          <a:bodyPr>
            <a:normAutofit fontScale="92500" lnSpcReduction="10000"/>
          </a:bodyPr>
          <a:lstStyle/>
          <a:p>
            <a:r>
              <a:rPr lang="en-US" dirty="0"/>
              <a:t>Select detector response function (DRF aka intrinsic efficiency)</a:t>
            </a:r>
          </a:p>
        </p:txBody>
      </p:sp>
      <p:sp>
        <p:nvSpPr>
          <p:cNvPr id="4" name="Slide Number Placeholder 3">
            <a:extLst>
              <a:ext uri="{FF2B5EF4-FFF2-40B4-BE49-F238E27FC236}">
                <a16:creationId xmlns:a16="http://schemas.microsoft.com/office/drawing/2014/main" id="{CAE368A7-9921-47B2-8B0A-6937A2393345}"/>
              </a:ext>
            </a:extLst>
          </p:cNvPr>
          <p:cNvSpPr>
            <a:spLocks noGrp="1"/>
          </p:cNvSpPr>
          <p:nvPr>
            <p:ph type="sldNum" sz="quarter" idx="12"/>
          </p:nvPr>
        </p:nvSpPr>
        <p:spPr/>
        <p:txBody>
          <a:bodyPr/>
          <a:lstStyle/>
          <a:p>
            <a:fld id="{6113E31D-E2AB-40D1-8B51-AFA5AFEF393A}" type="slidenum">
              <a:rPr lang="en-US" smtClean="0"/>
              <a:t>50</a:t>
            </a:fld>
            <a:endParaRPr lang="en-US" dirty="0"/>
          </a:p>
        </p:txBody>
      </p:sp>
      <p:pic>
        <p:nvPicPr>
          <p:cNvPr id="5" name="Picture 4">
            <a:extLst>
              <a:ext uri="{FF2B5EF4-FFF2-40B4-BE49-F238E27FC236}">
                <a16:creationId xmlns:a16="http://schemas.microsoft.com/office/drawing/2014/main" id="{E4E12D1F-6753-48AF-AD14-3E09F9C8C9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65008" y="1150047"/>
            <a:ext cx="7210640" cy="4834314"/>
          </a:xfrm>
          <a:prstGeom prst="rect">
            <a:avLst/>
          </a:prstGeom>
        </p:spPr>
      </p:pic>
      <p:cxnSp>
        <p:nvCxnSpPr>
          <p:cNvPr id="6" name="Straight Arrow Connector 5">
            <a:extLst>
              <a:ext uri="{FF2B5EF4-FFF2-40B4-BE49-F238E27FC236}">
                <a16:creationId xmlns:a16="http://schemas.microsoft.com/office/drawing/2014/main" id="{49D9DB7C-1E65-4004-BE4E-D1E7A85EDADF}"/>
              </a:ext>
            </a:extLst>
          </p:cNvPr>
          <p:cNvCxnSpPr>
            <a:cxnSpLocks/>
          </p:cNvCxnSpPr>
          <p:nvPr/>
        </p:nvCxnSpPr>
        <p:spPr>
          <a:xfrm>
            <a:off x="1874143" y="3711949"/>
            <a:ext cx="393569" cy="1163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2492FE50-8162-4145-BC85-0B1D6ECAA9E6}"/>
              </a:ext>
            </a:extLst>
          </p:cNvPr>
          <p:cNvSpPr txBox="1">
            <a:spLocks/>
          </p:cNvSpPr>
          <p:nvPr/>
        </p:nvSpPr>
        <p:spPr>
          <a:xfrm>
            <a:off x="4340352" y="5996934"/>
            <a:ext cx="3254604" cy="861066"/>
          </a:xfrm>
          <a:prstGeom prst="rect">
            <a:avLst/>
          </a:prstGeom>
        </p:spPr>
        <p:txBody>
          <a:bodyPr vert="horz" lIns="0" tIns="45720" rIns="0" bIns="45720" rtlCol="0">
            <a:normAutofit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Decide if you want activity and/or age fixed for each nuclide</a:t>
            </a:r>
          </a:p>
        </p:txBody>
      </p:sp>
      <p:cxnSp>
        <p:nvCxnSpPr>
          <p:cNvPr id="9" name="Straight Arrow Connector 8">
            <a:extLst>
              <a:ext uri="{FF2B5EF4-FFF2-40B4-BE49-F238E27FC236}">
                <a16:creationId xmlns:a16="http://schemas.microsoft.com/office/drawing/2014/main" id="{93340A22-EDAE-4D72-9DA0-C68CF5A211E2}"/>
              </a:ext>
            </a:extLst>
          </p:cNvPr>
          <p:cNvCxnSpPr>
            <a:cxnSpLocks/>
            <a:stCxn id="8" idx="0"/>
          </p:cNvCxnSpPr>
          <p:nvPr/>
        </p:nvCxnSpPr>
        <p:spPr>
          <a:xfrm flipV="1">
            <a:off x="5967654" y="3986786"/>
            <a:ext cx="0" cy="201014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D3C3BAE0-7223-4F97-9F71-3F2B49E453D5}"/>
              </a:ext>
            </a:extLst>
          </p:cNvPr>
          <p:cNvSpPr txBox="1">
            <a:spLocks/>
          </p:cNvSpPr>
          <p:nvPr/>
        </p:nvSpPr>
        <p:spPr>
          <a:xfrm>
            <a:off x="217351" y="3249168"/>
            <a:ext cx="1656792" cy="1242606"/>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You can select peaks to use in the fit</a:t>
            </a:r>
          </a:p>
        </p:txBody>
      </p:sp>
      <p:sp>
        <p:nvSpPr>
          <p:cNvPr id="13" name="Content Placeholder 2">
            <a:extLst>
              <a:ext uri="{FF2B5EF4-FFF2-40B4-BE49-F238E27FC236}">
                <a16:creationId xmlns:a16="http://schemas.microsoft.com/office/drawing/2014/main" id="{1B306BEB-D78A-47F1-A1F9-CF2AFEEC22D0}"/>
              </a:ext>
            </a:extLst>
          </p:cNvPr>
          <p:cNvSpPr txBox="1">
            <a:spLocks/>
          </p:cNvSpPr>
          <p:nvPr/>
        </p:nvSpPr>
        <p:spPr>
          <a:xfrm>
            <a:off x="9773868" y="2411919"/>
            <a:ext cx="2210868" cy="423315"/>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Select shielding(s)</a:t>
            </a:r>
          </a:p>
        </p:txBody>
      </p:sp>
      <p:cxnSp>
        <p:nvCxnSpPr>
          <p:cNvPr id="15" name="Straight Arrow Connector 14">
            <a:extLst>
              <a:ext uri="{FF2B5EF4-FFF2-40B4-BE49-F238E27FC236}">
                <a16:creationId xmlns:a16="http://schemas.microsoft.com/office/drawing/2014/main" id="{E5E238D0-7FA3-45F9-9409-131A4400FC46}"/>
              </a:ext>
            </a:extLst>
          </p:cNvPr>
          <p:cNvCxnSpPr>
            <a:cxnSpLocks/>
            <a:stCxn id="13" idx="1"/>
          </p:cNvCxnSpPr>
          <p:nvPr/>
        </p:nvCxnSpPr>
        <p:spPr>
          <a:xfrm flipH="1">
            <a:off x="9325946" y="2623577"/>
            <a:ext cx="44792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96DC083-A14A-48FF-A551-A03F3AB09CDA}"/>
              </a:ext>
            </a:extLst>
          </p:cNvPr>
          <p:cNvCxnSpPr>
            <a:cxnSpLocks/>
          </p:cNvCxnSpPr>
          <p:nvPr/>
        </p:nvCxnSpPr>
        <p:spPr>
          <a:xfrm flipH="1">
            <a:off x="8973312" y="1339874"/>
            <a:ext cx="1008748" cy="23348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CA0CFE55-F35F-451A-957F-02226A0E5DC1}"/>
              </a:ext>
            </a:extLst>
          </p:cNvPr>
          <p:cNvSpPr txBox="1">
            <a:spLocks/>
          </p:cNvSpPr>
          <p:nvPr/>
        </p:nvSpPr>
        <p:spPr>
          <a:xfrm>
            <a:off x="9773868" y="1920701"/>
            <a:ext cx="1656792" cy="423315"/>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Enter distance</a:t>
            </a:r>
          </a:p>
        </p:txBody>
      </p:sp>
      <p:cxnSp>
        <p:nvCxnSpPr>
          <p:cNvPr id="22" name="Straight Arrow Connector 21">
            <a:extLst>
              <a:ext uri="{FF2B5EF4-FFF2-40B4-BE49-F238E27FC236}">
                <a16:creationId xmlns:a16="http://schemas.microsoft.com/office/drawing/2014/main" id="{6F2464C8-91CB-410C-8314-D78D38C532A2}"/>
              </a:ext>
            </a:extLst>
          </p:cNvPr>
          <p:cNvCxnSpPr>
            <a:cxnSpLocks/>
            <a:stCxn id="21" idx="1"/>
          </p:cNvCxnSpPr>
          <p:nvPr/>
        </p:nvCxnSpPr>
        <p:spPr>
          <a:xfrm flipH="1" flipV="1">
            <a:off x="9142558" y="1753095"/>
            <a:ext cx="631310" cy="3792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902C5D8C-A407-4B0E-BED6-1DBB69026434}"/>
              </a:ext>
            </a:extLst>
          </p:cNvPr>
          <p:cNvSpPr txBox="1">
            <a:spLocks/>
          </p:cNvSpPr>
          <p:nvPr/>
        </p:nvSpPr>
        <p:spPr>
          <a:xfrm>
            <a:off x="217351" y="4991860"/>
            <a:ext cx="1656792" cy="402799"/>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Some options</a:t>
            </a:r>
          </a:p>
        </p:txBody>
      </p:sp>
      <p:cxnSp>
        <p:nvCxnSpPr>
          <p:cNvPr id="25" name="Straight Arrow Connector 24">
            <a:extLst>
              <a:ext uri="{FF2B5EF4-FFF2-40B4-BE49-F238E27FC236}">
                <a16:creationId xmlns:a16="http://schemas.microsoft.com/office/drawing/2014/main" id="{38A2C714-A5E8-4A98-A671-1ED4017296B0}"/>
              </a:ext>
            </a:extLst>
          </p:cNvPr>
          <p:cNvCxnSpPr>
            <a:cxnSpLocks/>
          </p:cNvCxnSpPr>
          <p:nvPr/>
        </p:nvCxnSpPr>
        <p:spPr>
          <a:xfrm flipV="1">
            <a:off x="1766788" y="5167011"/>
            <a:ext cx="398220" cy="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3301DA7B-3E7E-41B9-A59D-745CE829063D}"/>
              </a:ext>
            </a:extLst>
          </p:cNvPr>
          <p:cNvSpPr txBox="1">
            <a:spLocks/>
          </p:cNvSpPr>
          <p:nvPr/>
        </p:nvSpPr>
        <p:spPr>
          <a:xfrm>
            <a:off x="221311" y="1393576"/>
            <a:ext cx="1652832" cy="1038243"/>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Get an idea of how good the fit is</a:t>
            </a:r>
          </a:p>
        </p:txBody>
      </p:sp>
      <p:cxnSp>
        <p:nvCxnSpPr>
          <p:cNvPr id="29" name="Straight Arrow Connector 28">
            <a:extLst>
              <a:ext uri="{FF2B5EF4-FFF2-40B4-BE49-F238E27FC236}">
                <a16:creationId xmlns:a16="http://schemas.microsoft.com/office/drawing/2014/main" id="{49B838F3-186C-4C88-B56C-39530B6ACF01}"/>
              </a:ext>
            </a:extLst>
          </p:cNvPr>
          <p:cNvCxnSpPr>
            <a:cxnSpLocks/>
          </p:cNvCxnSpPr>
          <p:nvPr/>
        </p:nvCxnSpPr>
        <p:spPr>
          <a:xfrm flipV="1">
            <a:off x="1829758" y="1753650"/>
            <a:ext cx="675996" cy="9822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D74D76CC-FC86-4479-AD55-8357E349C59F}"/>
              </a:ext>
            </a:extLst>
          </p:cNvPr>
          <p:cNvSpPr txBox="1">
            <a:spLocks/>
          </p:cNvSpPr>
          <p:nvPr/>
        </p:nvSpPr>
        <p:spPr>
          <a:xfrm>
            <a:off x="9773868" y="4835212"/>
            <a:ext cx="2210868" cy="716094"/>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Fit for the quantities you want</a:t>
            </a:r>
          </a:p>
        </p:txBody>
      </p:sp>
      <p:cxnSp>
        <p:nvCxnSpPr>
          <p:cNvPr id="32" name="Straight Arrow Connector 31">
            <a:extLst>
              <a:ext uri="{FF2B5EF4-FFF2-40B4-BE49-F238E27FC236}">
                <a16:creationId xmlns:a16="http://schemas.microsoft.com/office/drawing/2014/main" id="{2CCB1DC4-6F87-473D-8BB0-92FC8363BA6E}"/>
              </a:ext>
            </a:extLst>
          </p:cNvPr>
          <p:cNvCxnSpPr>
            <a:cxnSpLocks/>
          </p:cNvCxnSpPr>
          <p:nvPr/>
        </p:nvCxnSpPr>
        <p:spPr>
          <a:xfrm flipH="1">
            <a:off x="8736376" y="5076515"/>
            <a:ext cx="1093944" cy="23348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12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E694C-448B-4DD4-A10A-D20F3F3B8D08}"/>
              </a:ext>
            </a:extLst>
          </p:cNvPr>
          <p:cNvSpPr>
            <a:spLocks noGrp="1"/>
          </p:cNvSpPr>
          <p:nvPr>
            <p:ph type="title"/>
          </p:nvPr>
        </p:nvSpPr>
        <p:spPr/>
        <p:txBody>
          <a:bodyPr/>
          <a:lstStyle/>
          <a:p>
            <a:r>
              <a:rPr lang="en-US" dirty="0"/>
              <a:t>Activity/Shielding Fit Tool (DRF)</a:t>
            </a:r>
          </a:p>
        </p:txBody>
      </p:sp>
      <p:sp>
        <p:nvSpPr>
          <p:cNvPr id="3" name="Content Placeholder 2">
            <a:extLst>
              <a:ext uri="{FF2B5EF4-FFF2-40B4-BE49-F238E27FC236}">
                <a16:creationId xmlns:a16="http://schemas.microsoft.com/office/drawing/2014/main" id="{64A44C41-3B73-45D6-97BC-11E35E7A28B4}"/>
              </a:ext>
            </a:extLst>
          </p:cNvPr>
          <p:cNvSpPr>
            <a:spLocks noGrp="1"/>
          </p:cNvSpPr>
          <p:nvPr>
            <p:ph idx="1"/>
          </p:nvPr>
        </p:nvSpPr>
        <p:spPr>
          <a:xfrm>
            <a:off x="574344" y="5350639"/>
            <a:ext cx="10474656" cy="1287327"/>
          </a:xfrm>
        </p:spPr>
        <p:txBody>
          <a:bodyPr>
            <a:normAutofit fontScale="92500"/>
          </a:bodyPr>
          <a:lstStyle/>
          <a:p>
            <a:r>
              <a:rPr lang="en-US" dirty="0"/>
              <a:t>If you click/tap on the detector area, it will bring up this Detector Response Function, DRF, selection dialog  </a:t>
            </a:r>
          </a:p>
          <a:p>
            <a:pPr lvl="1"/>
            <a:r>
              <a:rPr lang="en-US" dirty="0"/>
              <a:t>This dialog lets you choose from some generic DRFs that come with </a:t>
            </a:r>
            <a:r>
              <a:rPr lang="en-US" dirty="0" err="1"/>
              <a:t>InterSpec</a:t>
            </a:r>
            <a:r>
              <a:rPr lang="en-US" dirty="0"/>
              <a:t>, enter your own DRF equation, upload a DRF, or select from previous DRFs</a:t>
            </a:r>
          </a:p>
          <a:p>
            <a:pPr lvl="1"/>
            <a:r>
              <a:rPr lang="en-US" dirty="0" err="1"/>
              <a:t>InterSpec</a:t>
            </a:r>
            <a:r>
              <a:rPr lang="en-US" dirty="0"/>
              <a:t> has a tool, “Make Detector Response” that helps you to create a detector response</a:t>
            </a:r>
          </a:p>
        </p:txBody>
      </p:sp>
      <p:sp>
        <p:nvSpPr>
          <p:cNvPr id="4" name="Slide Number Placeholder 3">
            <a:extLst>
              <a:ext uri="{FF2B5EF4-FFF2-40B4-BE49-F238E27FC236}">
                <a16:creationId xmlns:a16="http://schemas.microsoft.com/office/drawing/2014/main" id="{26D71A71-1795-4952-9941-9604C970F132}"/>
              </a:ext>
            </a:extLst>
          </p:cNvPr>
          <p:cNvSpPr>
            <a:spLocks noGrp="1"/>
          </p:cNvSpPr>
          <p:nvPr>
            <p:ph type="sldNum" sz="quarter" idx="12"/>
          </p:nvPr>
        </p:nvSpPr>
        <p:spPr/>
        <p:txBody>
          <a:bodyPr/>
          <a:lstStyle/>
          <a:p>
            <a:fld id="{6113E31D-E2AB-40D1-8B51-AFA5AFEF393A}" type="slidenum">
              <a:rPr lang="en-US" smtClean="0"/>
              <a:t>51</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592415E1-C7B5-415D-A936-B6261728396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643693" y="863697"/>
            <a:ext cx="4782694" cy="4413505"/>
          </a:xfrm>
          <a:prstGeom prst="rect">
            <a:avLst/>
          </a:prstGeom>
        </p:spPr>
      </p:pic>
    </p:spTree>
    <p:extLst>
      <p:ext uri="{BB962C8B-B14F-4D97-AF65-F5344CB8AC3E}">
        <p14:creationId xmlns:p14="http://schemas.microsoft.com/office/powerpoint/2010/main" val="106909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4DCE3-9741-4C11-A7ED-4AC43C651211}"/>
              </a:ext>
            </a:extLst>
          </p:cNvPr>
          <p:cNvSpPr>
            <a:spLocks noGrp="1"/>
          </p:cNvSpPr>
          <p:nvPr>
            <p:ph type="title"/>
          </p:nvPr>
        </p:nvSpPr>
        <p:spPr/>
        <p:txBody>
          <a:bodyPr/>
          <a:lstStyle/>
          <a:p>
            <a:r>
              <a:rPr lang="en-US" dirty="0"/>
              <a:t>Activity/Shielding Fit Tool (peaks to use)</a:t>
            </a:r>
          </a:p>
        </p:txBody>
      </p:sp>
      <p:sp>
        <p:nvSpPr>
          <p:cNvPr id="4" name="Slide Number Placeholder 3">
            <a:extLst>
              <a:ext uri="{FF2B5EF4-FFF2-40B4-BE49-F238E27FC236}">
                <a16:creationId xmlns:a16="http://schemas.microsoft.com/office/drawing/2014/main" id="{CAE368A7-9921-47B2-8B0A-6937A2393345}"/>
              </a:ext>
            </a:extLst>
          </p:cNvPr>
          <p:cNvSpPr>
            <a:spLocks noGrp="1"/>
          </p:cNvSpPr>
          <p:nvPr>
            <p:ph type="sldNum" sz="quarter" idx="12"/>
          </p:nvPr>
        </p:nvSpPr>
        <p:spPr/>
        <p:txBody>
          <a:bodyPr/>
          <a:lstStyle/>
          <a:p>
            <a:fld id="{6113E31D-E2AB-40D1-8B51-AFA5AFEF393A}" type="slidenum">
              <a:rPr lang="en-US" smtClean="0"/>
              <a:t>52</a:t>
            </a:fld>
            <a:endParaRPr lang="en-US" dirty="0"/>
          </a:p>
        </p:txBody>
      </p:sp>
      <p:pic>
        <p:nvPicPr>
          <p:cNvPr id="5" name="Picture 4">
            <a:extLst>
              <a:ext uri="{FF2B5EF4-FFF2-40B4-BE49-F238E27FC236}">
                <a16:creationId xmlns:a16="http://schemas.microsoft.com/office/drawing/2014/main" id="{E4E12D1F-6753-48AF-AD14-3E09F9C8C9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03536" y="986395"/>
            <a:ext cx="6247472" cy="4188566"/>
          </a:xfrm>
          <a:prstGeom prst="rect">
            <a:avLst/>
          </a:prstGeom>
        </p:spPr>
      </p:pic>
      <p:sp>
        <p:nvSpPr>
          <p:cNvPr id="10" name="Content Placeholder 9">
            <a:extLst>
              <a:ext uri="{FF2B5EF4-FFF2-40B4-BE49-F238E27FC236}">
                <a16:creationId xmlns:a16="http://schemas.microsoft.com/office/drawing/2014/main" id="{DFF07150-8F41-459F-9AB7-8B4C40AA26D6}"/>
              </a:ext>
            </a:extLst>
          </p:cNvPr>
          <p:cNvSpPr>
            <a:spLocks noGrp="1"/>
          </p:cNvSpPr>
          <p:nvPr>
            <p:ph idx="1"/>
          </p:nvPr>
        </p:nvSpPr>
        <p:spPr>
          <a:xfrm>
            <a:off x="2511552" y="5308790"/>
            <a:ext cx="8558784" cy="1549210"/>
          </a:xfrm>
        </p:spPr>
        <p:txBody>
          <a:bodyPr>
            <a:normAutofit/>
          </a:bodyPr>
          <a:lstStyle/>
          <a:p>
            <a:r>
              <a:rPr lang="en-US" dirty="0"/>
              <a:t>Any nuclides associated with the peaks you have selected, will appear here</a:t>
            </a:r>
          </a:p>
          <a:p>
            <a:pPr lvl="1"/>
            <a:r>
              <a:rPr lang="en-US" dirty="0"/>
              <a:t>You can manually edit an activity, and choose not to fit it, if you happen to know it, but not the shielding</a:t>
            </a:r>
          </a:p>
          <a:p>
            <a:pPr lvl="1"/>
            <a:r>
              <a:rPr lang="en-US" dirty="0"/>
              <a:t>Not shown above, but age of nuclides is also editable, or </a:t>
            </a:r>
            <a:r>
              <a:rPr lang="en-US" dirty="0" err="1"/>
              <a:t>fittable</a:t>
            </a:r>
            <a:r>
              <a:rPr lang="en-US" dirty="0"/>
              <a:t> for applicable nuclides</a:t>
            </a:r>
          </a:p>
        </p:txBody>
      </p:sp>
      <p:cxnSp>
        <p:nvCxnSpPr>
          <p:cNvPr id="23" name="Straight Arrow Connector 22">
            <a:extLst>
              <a:ext uri="{FF2B5EF4-FFF2-40B4-BE49-F238E27FC236}">
                <a16:creationId xmlns:a16="http://schemas.microsoft.com/office/drawing/2014/main" id="{D538E0E2-07BB-4618-8CCB-0F0428D4E05E}"/>
              </a:ext>
            </a:extLst>
          </p:cNvPr>
          <p:cNvCxnSpPr>
            <a:cxnSpLocks/>
          </p:cNvCxnSpPr>
          <p:nvPr/>
        </p:nvCxnSpPr>
        <p:spPr>
          <a:xfrm>
            <a:off x="3589352" y="2670048"/>
            <a:ext cx="675996" cy="31124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9">
            <a:extLst>
              <a:ext uri="{FF2B5EF4-FFF2-40B4-BE49-F238E27FC236}">
                <a16:creationId xmlns:a16="http://schemas.microsoft.com/office/drawing/2014/main" id="{81EAEC57-06A8-4E41-8799-7B9E66D0F20A}"/>
              </a:ext>
            </a:extLst>
          </p:cNvPr>
          <p:cNvSpPr txBox="1">
            <a:spLocks/>
          </p:cNvSpPr>
          <p:nvPr/>
        </p:nvSpPr>
        <p:spPr>
          <a:xfrm>
            <a:off x="427049" y="1967850"/>
            <a:ext cx="3476515" cy="2756549"/>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All of the peaks you have fit for the foreground will appear in this list.</a:t>
            </a:r>
          </a:p>
          <a:p>
            <a:pPr lvl="1"/>
            <a:r>
              <a:rPr lang="en-US"/>
              <a:t>You can choose if a peak should participate in the fitting process.</a:t>
            </a:r>
          </a:p>
          <a:p>
            <a:pPr lvl="1"/>
            <a:r>
              <a:rPr lang="en-US"/>
              <a:t>We’ll cover strategies for deciding if a peak should be included during exercises</a:t>
            </a:r>
            <a:endParaRPr lang="en-US" dirty="0"/>
          </a:p>
        </p:txBody>
      </p:sp>
      <p:cxnSp>
        <p:nvCxnSpPr>
          <p:cNvPr id="27" name="Straight Arrow Connector 26">
            <a:extLst>
              <a:ext uri="{FF2B5EF4-FFF2-40B4-BE49-F238E27FC236}">
                <a16:creationId xmlns:a16="http://schemas.microsoft.com/office/drawing/2014/main" id="{5D4FF1BE-9804-48D0-BAFC-BB0687490A37}"/>
              </a:ext>
            </a:extLst>
          </p:cNvPr>
          <p:cNvCxnSpPr>
            <a:cxnSpLocks/>
            <a:stCxn id="10" idx="0"/>
          </p:cNvCxnSpPr>
          <p:nvPr/>
        </p:nvCxnSpPr>
        <p:spPr>
          <a:xfrm flipV="1">
            <a:off x="6790944" y="3429000"/>
            <a:ext cx="304800" cy="18797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60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4DCE3-9741-4C11-A7ED-4AC43C651211}"/>
              </a:ext>
            </a:extLst>
          </p:cNvPr>
          <p:cNvSpPr>
            <a:spLocks noGrp="1"/>
          </p:cNvSpPr>
          <p:nvPr>
            <p:ph type="title"/>
          </p:nvPr>
        </p:nvSpPr>
        <p:spPr/>
        <p:txBody>
          <a:bodyPr/>
          <a:lstStyle/>
          <a:p>
            <a:r>
              <a:rPr lang="en-US" dirty="0"/>
              <a:t>Activity/Shielding Fit Tool (shielding)</a:t>
            </a:r>
          </a:p>
        </p:txBody>
      </p:sp>
      <p:sp>
        <p:nvSpPr>
          <p:cNvPr id="4" name="Slide Number Placeholder 3">
            <a:extLst>
              <a:ext uri="{FF2B5EF4-FFF2-40B4-BE49-F238E27FC236}">
                <a16:creationId xmlns:a16="http://schemas.microsoft.com/office/drawing/2014/main" id="{CAE368A7-9921-47B2-8B0A-6937A2393345}"/>
              </a:ext>
            </a:extLst>
          </p:cNvPr>
          <p:cNvSpPr>
            <a:spLocks noGrp="1"/>
          </p:cNvSpPr>
          <p:nvPr>
            <p:ph type="sldNum" sz="quarter" idx="12"/>
          </p:nvPr>
        </p:nvSpPr>
        <p:spPr/>
        <p:txBody>
          <a:bodyPr/>
          <a:lstStyle/>
          <a:p>
            <a:fld id="{6113E31D-E2AB-40D1-8B51-AFA5AFEF393A}" type="slidenum">
              <a:rPr lang="en-US" smtClean="0"/>
              <a:t>53</a:t>
            </a:fld>
            <a:endParaRPr lang="en-US" dirty="0"/>
          </a:p>
        </p:txBody>
      </p:sp>
      <p:sp>
        <p:nvSpPr>
          <p:cNvPr id="26" name="Content Placeholder 9">
            <a:extLst>
              <a:ext uri="{FF2B5EF4-FFF2-40B4-BE49-F238E27FC236}">
                <a16:creationId xmlns:a16="http://schemas.microsoft.com/office/drawing/2014/main" id="{81EAEC57-06A8-4E41-8799-7B9E66D0F20A}"/>
              </a:ext>
            </a:extLst>
          </p:cNvPr>
          <p:cNvSpPr txBox="1">
            <a:spLocks/>
          </p:cNvSpPr>
          <p:nvPr/>
        </p:nvSpPr>
        <p:spPr>
          <a:xfrm>
            <a:off x="720648" y="4987242"/>
            <a:ext cx="10837368" cy="1310639"/>
          </a:xfrm>
          <a:prstGeom prst="rect">
            <a:avLst/>
          </a:prstGeom>
        </p:spPr>
        <p:txBody>
          <a:bodyPr vert="horz" lIns="0" tIns="45720" rIns="0" bIns="45720" rtlCol="0">
            <a:normAutofit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r>
              <a:rPr lang="en-US" dirty="0"/>
              <a:t>The shielding can be either a specific type of material from </a:t>
            </a:r>
            <a:r>
              <a:rPr lang="en-US" dirty="0" err="1"/>
              <a:t>InterSpec’s</a:t>
            </a:r>
            <a:r>
              <a:rPr lang="en-US" dirty="0"/>
              <a:t> database, or it can be a generic material where you specify the atomic number (AN) and areal density (AD), or you can enter a chemical formula and density.</a:t>
            </a:r>
          </a:p>
          <a:p>
            <a:pPr lvl="2"/>
            <a:r>
              <a:rPr lang="en-US" dirty="0"/>
              <a:t>You can choose to fit for, or fix, thickness, AN, and AD</a:t>
            </a:r>
          </a:p>
          <a:p>
            <a:pPr lvl="1"/>
            <a:r>
              <a:rPr lang="en-US" dirty="0"/>
              <a:t>You can have multiple shielding's, but of course this can get degenerate to fit for multiple of them, especially if they have similar effective atomic numbers</a:t>
            </a:r>
          </a:p>
        </p:txBody>
      </p:sp>
      <p:pic>
        <p:nvPicPr>
          <p:cNvPr id="7" name="Picture 6">
            <a:extLst>
              <a:ext uri="{FF2B5EF4-FFF2-40B4-BE49-F238E27FC236}">
                <a16:creationId xmlns:a16="http://schemas.microsoft.com/office/drawing/2014/main" id="{BD011D22-18A6-42E6-8653-03ABBF477C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7321" y="929997"/>
            <a:ext cx="4045053" cy="4045053"/>
          </a:xfrm>
          <a:prstGeom prst="rect">
            <a:avLst/>
          </a:prstGeom>
        </p:spPr>
      </p:pic>
      <p:cxnSp>
        <p:nvCxnSpPr>
          <p:cNvPr id="6" name="Straight Arrow Connector 5">
            <a:extLst>
              <a:ext uri="{FF2B5EF4-FFF2-40B4-BE49-F238E27FC236}">
                <a16:creationId xmlns:a16="http://schemas.microsoft.com/office/drawing/2014/main" id="{6AB6AE64-B6A3-464D-876F-61676ECEB4F6}"/>
              </a:ext>
            </a:extLst>
          </p:cNvPr>
          <p:cNvCxnSpPr>
            <a:cxnSpLocks/>
          </p:cNvCxnSpPr>
          <p:nvPr/>
        </p:nvCxnSpPr>
        <p:spPr>
          <a:xfrm flipV="1">
            <a:off x="3372635" y="2423711"/>
            <a:ext cx="582420" cy="6153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9">
            <a:extLst>
              <a:ext uri="{FF2B5EF4-FFF2-40B4-BE49-F238E27FC236}">
                <a16:creationId xmlns:a16="http://schemas.microsoft.com/office/drawing/2014/main" id="{FED5324D-9AE7-4ABE-A20C-307B138BB9BA}"/>
              </a:ext>
            </a:extLst>
          </p:cNvPr>
          <p:cNvSpPr txBox="1">
            <a:spLocks/>
          </p:cNvSpPr>
          <p:nvPr/>
        </p:nvSpPr>
        <p:spPr>
          <a:xfrm>
            <a:off x="184678" y="2687914"/>
            <a:ext cx="3162303" cy="702198"/>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Clicking on these icons will toggle between shielding types</a:t>
            </a:r>
          </a:p>
        </p:txBody>
      </p:sp>
      <p:cxnSp>
        <p:nvCxnSpPr>
          <p:cNvPr id="9" name="Straight Arrow Connector 8">
            <a:extLst>
              <a:ext uri="{FF2B5EF4-FFF2-40B4-BE49-F238E27FC236}">
                <a16:creationId xmlns:a16="http://schemas.microsoft.com/office/drawing/2014/main" id="{B16B7D29-5406-4446-BA40-17A7188B67C4}"/>
              </a:ext>
            </a:extLst>
          </p:cNvPr>
          <p:cNvCxnSpPr>
            <a:cxnSpLocks/>
            <a:stCxn id="8" idx="3"/>
          </p:cNvCxnSpPr>
          <p:nvPr/>
        </p:nvCxnSpPr>
        <p:spPr>
          <a:xfrm>
            <a:off x="3346981" y="3039013"/>
            <a:ext cx="608074" cy="48638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24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4DCE3-9741-4C11-A7ED-4AC43C651211}"/>
              </a:ext>
            </a:extLst>
          </p:cNvPr>
          <p:cNvSpPr>
            <a:spLocks noGrp="1"/>
          </p:cNvSpPr>
          <p:nvPr>
            <p:ph type="title"/>
          </p:nvPr>
        </p:nvSpPr>
        <p:spPr/>
        <p:txBody>
          <a:bodyPr/>
          <a:lstStyle/>
          <a:p>
            <a:r>
              <a:rPr lang="en-US" dirty="0"/>
              <a:t>Activity/Shielding Fit Tool (shielding cont.)</a:t>
            </a:r>
          </a:p>
        </p:txBody>
      </p:sp>
      <p:sp>
        <p:nvSpPr>
          <p:cNvPr id="4" name="Slide Number Placeholder 3">
            <a:extLst>
              <a:ext uri="{FF2B5EF4-FFF2-40B4-BE49-F238E27FC236}">
                <a16:creationId xmlns:a16="http://schemas.microsoft.com/office/drawing/2014/main" id="{CAE368A7-9921-47B2-8B0A-6937A2393345}"/>
              </a:ext>
            </a:extLst>
          </p:cNvPr>
          <p:cNvSpPr>
            <a:spLocks noGrp="1"/>
          </p:cNvSpPr>
          <p:nvPr>
            <p:ph type="sldNum" sz="quarter" idx="12"/>
          </p:nvPr>
        </p:nvSpPr>
        <p:spPr/>
        <p:txBody>
          <a:bodyPr/>
          <a:lstStyle/>
          <a:p>
            <a:fld id="{6113E31D-E2AB-40D1-8B51-AFA5AFEF393A}" type="slidenum">
              <a:rPr lang="en-US" smtClean="0"/>
              <a:t>54</a:t>
            </a:fld>
            <a:endParaRPr lang="en-US" dirty="0"/>
          </a:p>
        </p:txBody>
      </p:sp>
      <p:sp>
        <p:nvSpPr>
          <p:cNvPr id="26" name="Content Placeholder 9">
            <a:extLst>
              <a:ext uri="{FF2B5EF4-FFF2-40B4-BE49-F238E27FC236}">
                <a16:creationId xmlns:a16="http://schemas.microsoft.com/office/drawing/2014/main" id="{81EAEC57-06A8-4E41-8799-7B9E66D0F20A}"/>
              </a:ext>
            </a:extLst>
          </p:cNvPr>
          <p:cNvSpPr txBox="1">
            <a:spLocks/>
          </p:cNvSpPr>
          <p:nvPr/>
        </p:nvSpPr>
        <p:spPr>
          <a:xfrm>
            <a:off x="720648" y="4987242"/>
            <a:ext cx="10837368" cy="1310639"/>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59" lvl="1" indent="0">
              <a:buNone/>
            </a:pPr>
            <a:endParaRPr lang="en-US" dirty="0"/>
          </a:p>
        </p:txBody>
      </p:sp>
      <p:pic>
        <p:nvPicPr>
          <p:cNvPr id="8" name="Picture 7">
            <a:extLst>
              <a:ext uri="{FF2B5EF4-FFF2-40B4-BE49-F238E27FC236}">
                <a16:creationId xmlns:a16="http://schemas.microsoft.com/office/drawing/2014/main" id="{B5B0CA49-C6D9-4B4E-8BFF-2A55E81466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42352" y="929997"/>
            <a:ext cx="6533002" cy="4012919"/>
          </a:xfrm>
          <a:prstGeom prst="rect">
            <a:avLst/>
          </a:prstGeom>
        </p:spPr>
      </p:pic>
      <p:cxnSp>
        <p:nvCxnSpPr>
          <p:cNvPr id="14" name="Straight Arrow Connector 13">
            <a:extLst>
              <a:ext uri="{FF2B5EF4-FFF2-40B4-BE49-F238E27FC236}">
                <a16:creationId xmlns:a16="http://schemas.microsoft.com/office/drawing/2014/main" id="{99B3FBEC-5BC1-469A-9F0A-FDEB235759E9}"/>
              </a:ext>
            </a:extLst>
          </p:cNvPr>
          <p:cNvCxnSpPr>
            <a:cxnSpLocks/>
          </p:cNvCxnSpPr>
          <p:nvPr/>
        </p:nvCxnSpPr>
        <p:spPr>
          <a:xfrm flipV="1">
            <a:off x="6790944" y="3172858"/>
            <a:ext cx="535273" cy="177005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9">
            <a:extLst>
              <a:ext uri="{FF2B5EF4-FFF2-40B4-BE49-F238E27FC236}">
                <a16:creationId xmlns:a16="http://schemas.microsoft.com/office/drawing/2014/main" id="{46C396DB-9A58-4892-8A78-E149D76E72D3}"/>
              </a:ext>
            </a:extLst>
          </p:cNvPr>
          <p:cNvSpPr txBox="1">
            <a:spLocks/>
          </p:cNvSpPr>
          <p:nvPr/>
        </p:nvSpPr>
        <p:spPr>
          <a:xfrm>
            <a:off x="1112410" y="4987242"/>
            <a:ext cx="10445606" cy="1549210"/>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If your shielding contains the same element as one or more of the nuclides you are fitting for, you will be given the option to have the shielding become the source term</a:t>
            </a:r>
          </a:p>
          <a:p>
            <a:pPr lvl="1"/>
            <a:r>
              <a:rPr lang="en-US" dirty="0"/>
              <a:t>In this case self-attenuation is taken into account; especially useful in high-Z materials (W, Th, U, Pu, </a:t>
            </a:r>
            <a:r>
              <a:rPr lang="en-US" dirty="0" err="1"/>
              <a:t>etc</a:t>
            </a:r>
            <a:r>
              <a:rPr lang="en-US" dirty="0"/>
              <a:t>)</a:t>
            </a:r>
          </a:p>
          <a:p>
            <a:pPr lvl="2"/>
            <a:r>
              <a:rPr lang="en-US" dirty="0" err="1"/>
              <a:t>InterSpec</a:t>
            </a:r>
            <a:r>
              <a:rPr lang="en-US" dirty="0"/>
              <a:t> uses an adaptive quadrature based ray-tracing algorithm to account for self-attenuation and geometric effects</a:t>
            </a:r>
          </a:p>
          <a:p>
            <a:pPr lvl="1"/>
            <a:r>
              <a:rPr lang="en-US" dirty="0"/>
              <a:t>If there are multiple nuclides composing the shielding you can fit for the </a:t>
            </a:r>
            <a:r>
              <a:rPr lang="en-US" dirty="0" err="1"/>
              <a:t>isotopics</a:t>
            </a:r>
            <a:r>
              <a:rPr lang="en-US" dirty="0"/>
              <a:t> as well</a:t>
            </a:r>
          </a:p>
        </p:txBody>
      </p:sp>
    </p:spTree>
    <p:extLst>
      <p:ext uri="{BB962C8B-B14F-4D97-AF65-F5344CB8AC3E}">
        <p14:creationId xmlns:p14="http://schemas.microsoft.com/office/powerpoint/2010/main" val="96744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E73E-B452-46B1-ADF2-383A1BF2765B}"/>
              </a:ext>
            </a:extLst>
          </p:cNvPr>
          <p:cNvSpPr>
            <a:spLocks noGrp="1"/>
          </p:cNvSpPr>
          <p:nvPr>
            <p:ph type="title"/>
          </p:nvPr>
        </p:nvSpPr>
        <p:spPr/>
        <p:txBody>
          <a:bodyPr/>
          <a:lstStyle/>
          <a:p>
            <a:r>
              <a:rPr lang="en-US" dirty="0"/>
              <a:t>Activity/Shielding Fit Tool (shielding cont.)</a:t>
            </a:r>
          </a:p>
        </p:txBody>
      </p:sp>
      <p:sp>
        <p:nvSpPr>
          <p:cNvPr id="3" name="Content Placeholder 2">
            <a:extLst>
              <a:ext uri="{FF2B5EF4-FFF2-40B4-BE49-F238E27FC236}">
                <a16:creationId xmlns:a16="http://schemas.microsoft.com/office/drawing/2014/main" id="{18195D36-A376-4B5C-918C-6084F68097CE}"/>
              </a:ext>
            </a:extLst>
          </p:cNvPr>
          <p:cNvSpPr>
            <a:spLocks noGrp="1"/>
          </p:cNvSpPr>
          <p:nvPr>
            <p:ph idx="1"/>
          </p:nvPr>
        </p:nvSpPr>
        <p:spPr>
          <a:xfrm>
            <a:off x="720648" y="5673688"/>
            <a:ext cx="10058400" cy="918829"/>
          </a:xfrm>
        </p:spPr>
        <p:txBody>
          <a:bodyPr/>
          <a:lstStyle/>
          <a:p>
            <a:r>
              <a:rPr lang="en-US" dirty="0" err="1"/>
              <a:t>InterSpec</a:t>
            </a:r>
            <a:r>
              <a:rPr lang="en-US" dirty="0"/>
              <a:t> uses a spherical geometry when self-attenuating sources are used</a:t>
            </a:r>
          </a:p>
          <a:p>
            <a:r>
              <a:rPr lang="en-US" dirty="0"/>
              <a:t>Nuclides that aren’t part of shielding's are point-sources at the center of all </a:t>
            </a:r>
            <a:r>
              <a:rPr lang="en-US" dirty="0" err="1"/>
              <a:t>shieldings</a:t>
            </a:r>
            <a:endParaRPr lang="en-US" dirty="0"/>
          </a:p>
          <a:p>
            <a:pPr lvl="1"/>
            <a:endParaRPr lang="en-US" dirty="0"/>
          </a:p>
        </p:txBody>
      </p:sp>
      <p:sp>
        <p:nvSpPr>
          <p:cNvPr id="4" name="Slide Number Placeholder 3">
            <a:extLst>
              <a:ext uri="{FF2B5EF4-FFF2-40B4-BE49-F238E27FC236}">
                <a16:creationId xmlns:a16="http://schemas.microsoft.com/office/drawing/2014/main" id="{324488DC-5EDB-494E-B411-98E0E9AE420E}"/>
              </a:ext>
            </a:extLst>
          </p:cNvPr>
          <p:cNvSpPr>
            <a:spLocks noGrp="1"/>
          </p:cNvSpPr>
          <p:nvPr>
            <p:ph type="sldNum" sz="quarter" idx="12"/>
          </p:nvPr>
        </p:nvSpPr>
        <p:spPr/>
        <p:txBody>
          <a:bodyPr/>
          <a:lstStyle/>
          <a:p>
            <a:fld id="{6113E31D-E2AB-40D1-8B51-AFA5AFEF393A}" type="slidenum">
              <a:rPr lang="en-US" smtClean="0"/>
              <a:t>55</a:t>
            </a:fld>
            <a:endParaRPr lang="en-US" dirty="0"/>
          </a:p>
        </p:txBody>
      </p:sp>
      <p:pic>
        <p:nvPicPr>
          <p:cNvPr id="8" name="Picture 7">
            <a:extLst>
              <a:ext uri="{FF2B5EF4-FFF2-40B4-BE49-F238E27FC236}">
                <a16:creationId xmlns:a16="http://schemas.microsoft.com/office/drawing/2014/main" id="{CA177C43-CD72-4E17-9E76-8AE4D75C08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39881" y="1082406"/>
            <a:ext cx="2803289" cy="4260627"/>
          </a:xfrm>
          <a:prstGeom prst="rect">
            <a:avLst/>
          </a:prstGeom>
        </p:spPr>
      </p:pic>
      <p:sp>
        <p:nvSpPr>
          <p:cNvPr id="9" name="Content Placeholder 2">
            <a:extLst>
              <a:ext uri="{FF2B5EF4-FFF2-40B4-BE49-F238E27FC236}">
                <a16:creationId xmlns:a16="http://schemas.microsoft.com/office/drawing/2014/main" id="{B4F1330E-C487-4DCA-8ECF-5E899793BF20}"/>
              </a:ext>
            </a:extLst>
          </p:cNvPr>
          <p:cNvSpPr txBox="1">
            <a:spLocks/>
          </p:cNvSpPr>
          <p:nvPr/>
        </p:nvSpPr>
        <p:spPr>
          <a:xfrm>
            <a:off x="7143750" y="2118570"/>
            <a:ext cx="4236674" cy="389943"/>
          </a:xfrm>
          <a:prstGeom prst="rect">
            <a:avLst/>
          </a:prstGeom>
        </p:spPr>
        <p:txBody>
          <a:bodyPr vert="horz" lIns="0" tIns="45720" rIns="0" bIns="45720" rtlCol="0">
            <a:normAutofit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2.22 cm solid sphere of Thorium metal</a:t>
            </a:r>
          </a:p>
          <a:p>
            <a:pPr lvl="1"/>
            <a:endParaRPr lang="en-US" dirty="0"/>
          </a:p>
        </p:txBody>
      </p:sp>
      <p:sp>
        <p:nvSpPr>
          <p:cNvPr id="10" name="Content Placeholder 2">
            <a:extLst>
              <a:ext uri="{FF2B5EF4-FFF2-40B4-BE49-F238E27FC236}">
                <a16:creationId xmlns:a16="http://schemas.microsoft.com/office/drawing/2014/main" id="{AA2D03A7-83B1-4396-BF34-65D2B7E16003}"/>
              </a:ext>
            </a:extLst>
          </p:cNvPr>
          <p:cNvSpPr txBox="1">
            <a:spLocks/>
          </p:cNvSpPr>
          <p:nvPr/>
        </p:nvSpPr>
        <p:spPr>
          <a:xfrm>
            <a:off x="7143750" y="3293406"/>
            <a:ext cx="3718881" cy="389943"/>
          </a:xfrm>
          <a:prstGeom prst="rect">
            <a:avLst/>
          </a:prstGeom>
        </p:spPr>
        <p:txBody>
          <a:bodyPr vert="horz" lIns="0" tIns="45720" rIns="0" bIns="45720" rtlCol="0">
            <a:normAutofit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A 1 cm gap outside the Thorium</a:t>
            </a:r>
          </a:p>
          <a:p>
            <a:pPr lvl="1"/>
            <a:endParaRPr lang="en-US" dirty="0"/>
          </a:p>
        </p:txBody>
      </p:sp>
      <p:sp>
        <p:nvSpPr>
          <p:cNvPr id="11" name="Content Placeholder 2">
            <a:extLst>
              <a:ext uri="{FF2B5EF4-FFF2-40B4-BE49-F238E27FC236}">
                <a16:creationId xmlns:a16="http://schemas.microsoft.com/office/drawing/2014/main" id="{88A96AA3-A148-4720-9885-E85004D5EC46}"/>
              </a:ext>
            </a:extLst>
          </p:cNvPr>
          <p:cNvSpPr txBox="1">
            <a:spLocks/>
          </p:cNvSpPr>
          <p:nvPr/>
        </p:nvSpPr>
        <p:spPr>
          <a:xfrm>
            <a:off x="7143750" y="4122638"/>
            <a:ext cx="3718881" cy="389943"/>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A 1.06 cm shell of wood</a:t>
            </a:r>
          </a:p>
        </p:txBody>
      </p:sp>
      <p:sp>
        <p:nvSpPr>
          <p:cNvPr id="12" name="Content Placeholder 2">
            <a:extLst>
              <a:ext uri="{FF2B5EF4-FFF2-40B4-BE49-F238E27FC236}">
                <a16:creationId xmlns:a16="http://schemas.microsoft.com/office/drawing/2014/main" id="{14226E7B-D455-4E3B-B6F2-87A719D20293}"/>
              </a:ext>
            </a:extLst>
          </p:cNvPr>
          <p:cNvSpPr txBox="1">
            <a:spLocks/>
          </p:cNvSpPr>
          <p:nvPr/>
        </p:nvSpPr>
        <p:spPr>
          <a:xfrm>
            <a:off x="1608463" y="2124783"/>
            <a:ext cx="1543512" cy="389943"/>
          </a:xfrm>
          <a:prstGeom prst="rect">
            <a:avLst/>
          </a:prstGeom>
        </p:spPr>
        <p:txBody>
          <a:bodyPr vert="horz" lIns="0" tIns="45720" rIns="0" bIns="45720" rtlCol="0">
            <a:normAutofit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Inner shell</a:t>
            </a:r>
          </a:p>
          <a:p>
            <a:pPr lvl="1"/>
            <a:endParaRPr lang="en-US" dirty="0"/>
          </a:p>
        </p:txBody>
      </p:sp>
      <p:sp>
        <p:nvSpPr>
          <p:cNvPr id="13" name="Content Placeholder 2">
            <a:extLst>
              <a:ext uri="{FF2B5EF4-FFF2-40B4-BE49-F238E27FC236}">
                <a16:creationId xmlns:a16="http://schemas.microsoft.com/office/drawing/2014/main" id="{AD82CB5A-9B56-4BFA-82DE-6A31C906EB20}"/>
              </a:ext>
            </a:extLst>
          </p:cNvPr>
          <p:cNvSpPr txBox="1">
            <a:spLocks/>
          </p:cNvSpPr>
          <p:nvPr/>
        </p:nvSpPr>
        <p:spPr>
          <a:xfrm>
            <a:off x="1608463" y="4088959"/>
            <a:ext cx="1543512" cy="389943"/>
          </a:xfrm>
          <a:prstGeom prst="rect">
            <a:avLst/>
          </a:prstGeom>
        </p:spPr>
        <p:txBody>
          <a:bodyPr vert="horz" lIns="0" tIns="45720" rIns="0" bIns="45720" rtlCol="0">
            <a:normAutofit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Outer shell</a:t>
            </a:r>
          </a:p>
          <a:p>
            <a:pPr lvl="1"/>
            <a:endParaRPr lang="en-US" dirty="0"/>
          </a:p>
        </p:txBody>
      </p:sp>
      <p:cxnSp>
        <p:nvCxnSpPr>
          <p:cNvPr id="14" name="Straight Arrow Connector 13">
            <a:extLst>
              <a:ext uri="{FF2B5EF4-FFF2-40B4-BE49-F238E27FC236}">
                <a16:creationId xmlns:a16="http://schemas.microsoft.com/office/drawing/2014/main" id="{CD4C6EE0-D3BD-4CAD-B3F5-AAA0533CB245}"/>
              </a:ext>
            </a:extLst>
          </p:cNvPr>
          <p:cNvCxnSpPr>
            <a:cxnSpLocks/>
            <a:stCxn id="12" idx="2"/>
          </p:cNvCxnSpPr>
          <p:nvPr/>
        </p:nvCxnSpPr>
        <p:spPr>
          <a:xfrm>
            <a:off x="2380219" y="2514726"/>
            <a:ext cx="0" cy="14513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7D8C97-81BE-42A4-8C4B-17D0455A5AD1}"/>
              </a:ext>
            </a:extLst>
          </p:cNvPr>
          <p:cNvCxnSpPr>
            <a:cxnSpLocks/>
            <a:stCxn id="9" idx="1"/>
          </p:cNvCxnSpPr>
          <p:nvPr/>
        </p:nvCxnSpPr>
        <p:spPr>
          <a:xfrm flipH="1">
            <a:off x="6480194" y="2313542"/>
            <a:ext cx="66355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375E2E-5803-4C8F-8918-E62A9A54E6F1}"/>
              </a:ext>
            </a:extLst>
          </p:cNvPr>
          <p:cNvCxnSpPr>
            <a:cxnSpLocks/>
            <a:stCxn id="10" idx="1"/>
          </p:cNvCxnSpPr>
          <p:nvPr/>
        </p:nvCxnSpPr>
        <p:spPr>
          <a:xfrm flipH="1" flipV="1">
            <a:off x="6480194" y="3486051"/>
            <a:ext cx="663556" cy="23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6C1B477-7861-4AA0-87E0-7EEBA3B42557}"/>
              </a:ext>
            </a:extLst>
          </p:cNvPr>
          <p:cNvCxnSpPr>
            <a:cxnSpLocks/>
            <a:stCxn id="11" idx="1"/>
          </p:cNvCxnSpPr>
          <p:nvPr/>
        </p:nvCxnSpPr>
        <p:spPr>
          <a:xfrm flipH="1">
            <a:off x="6480194" y="4317610"/>
            <a:ext cx="66355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74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E73E-B452-46B1-ADF2-383A1BF2765B}"/>
              </a:ext>
            </a:extLst>
          </p:cNvPr>
          <p:cNvSpPr>
            <a:spLocks noGrp="1"/>
          </p:cNvSpPr>
          <p:nvPr>
            <p:ph type="title"/>
          </p:nvPr>
        </p:nvSpPr>
        <p:spPr/>
        <p:txBody>
          <a:bodyPr/>
          <a:lstStyle/>
          <a:p>
            <a:r>
              <a:rPr lang="en-US" dirty="0"/>
              <a:t>Activity/Shielding Fit Tool (distance)</a:t>
            </a:r>
          </a:p>
        </p:txBody>
      </p:sp>
      <p:sp>
        <p:nvSpPr>
          <p:cNvPr id="3" name="Content Placeholder 2">
            <a:extLst>
              <a:ext uri="{FF2B5EF4-FFF2-40B4-BE49-F238E27FC236}">
                <a16:creationId xmlns:a16="http://schemas.microsoft.com/office/drawing/2014/main" id="{18195D36-A376-4B5C-918C-6084F68097CE}"/>
              </a:ext>
            </a:extLst>
          </p:cNvPr>
          <p:cNvSpPr>
            <a:spLocks noGrp="1"/>
          </p:cNvSpPr>
          <p:nvPr>
            <p:ph idx="1"/>
          </p:nvPr>
        </p:nvSpPr>
        <p:spPr>
          <a:xfrm>
            <a:off x="720648" y="5673688"/>
            <a:ext cx="10058400" cy="1184312"/>
          </a:xfrm>
        </p:spPr>
        <p:txBody>
          <a:bodyPr/>
          <a:lstStyle/>
          <a:p>
            <a:pPr marL="201159" lvl="1" indent="0">
              <a:buNone/>
            </a:pPr>
            <a:r>
              <a:rPr lang="en-US" dirty="0"/>
              <a:t>Distance, like times, can be entered in fairly flexible formats; the following are all valid distances:</a:t>
            </a:r>
          </a:p>
          <a:p>
            <a:pPr marL="201159" lvl="1" indent="0">
              <a:buNone/>
            </a:pPr>
            <a:r>
              <a:rPr lang="en-US" dirty="0"/>
              <a:t>	“1.2cm”, “1ft”, “1 ft 13 in”, “1' 13"”, “3 m”, “3 meters”, “3.6E-2 m”, etc.</a:t>
            </a:r>
          </a:p>
        </p:txBody>
      </p:sp>
      <p:sp>
        <p:nvSpPr>
          <p:cNvPr id="4" name="Slide Number Placeholder 3">
            <a:extLst>
              <a:ext uri="{FF2B5EF4-FFF2-40B4-BE49-F238E27FC236}">
                <a16:creationId xmlns:a16="http://schemas.microsoft.com/office/drawing/2014/main" id="{324488DC-5EDB-494E-B411-98E0E9AE420E}"/>
              </a:ext>
            </a:extLst>
          </p:cNvPr>
          <p:cNvSpPr>
            <a:spLocks noGrp="1"/>
          </p:cNvSpPr>
          <p:nvPr>
            <p:ph type="sldNum" sz="quarter" idx="12"/>
          </p:nvPr>
        </p:nvSpPr>
        <p:spPr/>
        <p:txBody>
          <a:bodyPr/>
          <a:lstStyle/>
          <a:p>
            <a:fld id="{6113E31D-E2AB-40D1-8B51-AFA5AFEF393A}" type="slidenum">
              <a:rPr lang="en-US" smtClean="0"/>
              <a:t>56</a:t>
            </a:fld>
            <a:endParaRPr lang="en-US" dirty="0"/>
          </a:p>
        </p:txBody>
      </p:sp>
      <p:pic>
        <p:nvPicPr>
          <p:cNvPr id="8" name="Picture 7">
            <a:extLst>
              <a:ext uri="{FF2B5EF4-FFF2-40B4-BE49-F238E27FC236}">
                <a16:creationId xmlns:a16="http://schemas.microsoft.com/office/drawing/2014/main" id="{CA177C43-CD72-4E17-9E76-8AE4D75C08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39881" y="1082406"/>
            <a:ext cx="2803289" cy="4260627"/>
          </a:xfrm>
          <a:prstGeom prst="rect">
            <a:avLst/>
          </a:prstGeom>
        </p:spPr>
      </p:pic>
      <p:sp>
        <p:nvSpPr>
          <p:cNvPr id="9" name="Content Placeholder 2">
            <a:extLst>
              <a:ext uri="{FF2B5EF4-FFF2-40B4-BE49-F238E27FC236}">
                <a16:creationId xmlns:a16="http://schemas.microsoft.com/office/drawing/2014/main" id="{B4F1330E-C487-4DCA-8ECF-5E899793BF20}"/>
              </a:ext>
            </a:extLst>
          </p:cNvPr>
          <p:cNvSpPr txBox="1">
            <a:spLocks/>
          </p:cNvSpPr>
          <p:nvPr/>
        </p:nvSpPr>
        <p:spPr>
          <a:xfrm>
            <a:off x="7242902" y="1042910"/>
            <a:ext cx="4236674" cy="708772"/>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The distance is from the detector face, to the center of shielding</a:t>
            </a:r>
          </a:p>
          <a:p>
            <a:pPr lvl="1"/>
            <a:endParaRPr lang="en-US" dirty="0"/>
          </a:p>
        </p:txBody>
      </p:sp>
      <p:cxnSp>
        <p:nvCxnSpPr>
          <p:cNvPr id="17" name="Straight Arrow Connector 16">
            <a:extLst>
              <a:ext uri="{FF2B5EF4-FFF2-40B4-BE49-F238E27FC236}">
                <a16:creationId xmlns:a16="http://schemas.microsoft.com/office/drawing/2014/main" id="{8B7D8C97-81BE-42A4-8C4B-17D0455A5AD1}"/>
              </a:ext>
            </a:extLst>
          </p:cNvPr>
          <p:cNvCxnSpPr>
            <a:cxnSpLocks/>
            <a:stCxn id="9" idx="1"/>
          </p:cNvCxnSpPr>
          <p:nvPr/>
        </p:nvCxnSpPr>
        <p:spPr>
          <a:xfrm flipH="1">
            <a:off x="6579346" y="1397296"/>
            <a:ext cx="663556" cy="1176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92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C73C-1E44-48B9-AD5A-E516644671BF}"/>
              </a:ext>
            </a:extLst>
          </p:cNvPr>
          <p:cNvSpPr>
            <a:spLocks noGrp="1"/>
          </p:cNvSpPr>
          <p:nvPr>
            <p:ph type="title"/>
          </p:nvPr>
        </p:nvSpPr>
        <p:spPr/>
        <p:txBody>
          <a:bodyPr/>
          <a:lstStyle/>
          <a:p>
            <a:r>
              <a:rPr lang="en-US" dirty="0"/>
              <a:t>Activity/Shielding Fit Tool (Chi graphic)</a:t>
            </a:r>
          </a:p>
        </p:txBody>
      </p:sp>
      <p:sp>
        <p:nvSpPr>
          <p:cNvPr id="3" name="Content Placeholder 2">
            <a:extLst>
              <a:ext uri="{FF2B5EF4-FFF2-40B4-BE49-F238E27FC236}">
                <a16:creationId xmlns:a16="http://schemas.microsoft.com/office/drawing/2014/main" id="{BF1D9608-2CBE-4E98-84C9-897DD2466D99}"/>
              </a:ext>
            </a:extLst>
          </p:cNvPr>
          <p:cNvSpPr>
            <a:spLocks noGrp="1"/>
          </p:cNvSpPr>
          <p:nvPr>
            <p:ph idx="1"/>
          </p:nvPr>
        </p:nvSpPr>
        <p:spPr>
          <a:xfrm>
            <a:off x="720648" y="4192458"/>
            <a:ext cx="10058400" cy="2406646"/>
          </a:xfrm>
        </p:spPr>
        <p:txBody>
          <a:bodyPr>
            <a:normAutofit fontScale="92500" lnSpcReduction="10000"/>
          </a:bodyPr>
          <a:lstStyle/>
          <a:p>
            <a:r>
              <a:rPr lang="en-US" dirty="0"/>
              <a:t>The graphic in this tool is to help provide you an idea of how well the data lines up to the model</a:t>
            </a:r>
          </a:p>
          <a:p>
            <a:pPr lvl="1"/>
            <a:r>
              <a:rPr lang="en-US" dirty="0"/>
              <a:t>Left: chart shows you how many statistical deviations each peak is away from the model</a:t>
            </a:r>
          </a:p>
          <a:p>
            <a:pPr lvl="1"/>
            <a:r>
              <a:rPr lang="en-US" dirty="0"/>
              <a:t>Right: chart shows you the multiple of how far away from the model each peak-area is.  The error bars are 1-sigma statistical uncertainties.  </a:t>
            </a:r>
          </a:p>
          <a:p>
            <a:pPr lvl="2"/>
            <a:r>
              <a:rPr lang="en-US" dirty="0"/>
              <a:t>I.e., if the dot corresponding to a peak is at 2.0, that indicates that peak would give double the activity that is currently showing</a:t>
            </a:r>
          </a:p>
          <a:p>
            <a:r>
              <a:rPr lang="en-US" dirty="0"/>
              <a:t>Generally, if after doing a “Perform Model Fit,” a peak is greater than maybe 5-or-so-sigma away from the nominal value, you should consider removing that peak from the fit, or checking that it’s associated with the correct gamma line, or that there isn’t an interfering nuclide that you aren’t currently fitting for</a:t>
            </a:r>
          </a:p>
        </p:txBody>
      </p:sp>
      <p:sp>
        <p:nvSpPr>
          <p:cNvPr id="4" name="Slide Number Placeholder 3">
            <a:extLst>
              <a:ext uri="{FF2B5EF4-FFF2-40B4-BE49-F238E27FC236}">
                <a16:creationId xmlns:a16="http://schemas.microsoft.com/office/drawing/2014/main" id="{4403B90B-CC60-40C5-B1BD-571EBFE97E4A}"/>
              </a:ext>
            </a:extLst>
          </p:cNvPr>
          <p:cNvSpPr>
            <a:spLocks noGrp="1"/>
          </p:cNvSpPr>
          <p:nvPr>
            <p:ph type="sldNum" sz="quarter" idx="12"/>
          </p:nvPr>
        </p:nvSpPr>
        <p:spPr/>
        <p:txBody>
          <a:bodyPr/>
          <a:lstStyle/>
          <a:p>
            <a:fld id="{6113E31D-E2AB-40D1-8B51-AFA5AFEF393A}" type="slidenum">
              <a:rPr lang="en-US" smtClean="0"/>
              <a:t>57</a:t>
            </a:fld>
            <a:endParaRPr lang="en-US" dirty="0"/>
          </a:p>
        </p:txBody>
      </p:sp>
      <p:pic>
        <p:nvPicPr>
          <p:cNvPr id="5" name="Picture 4">
            <a:extLst>
              <a:ext uri="{FF2B5EF4-FFF2-40B4-BE49-F238E27FC236}">
                <a16:creationId xmlns:a16="http://schemas.microsoft.com/office/drawing/2014/main" id="{881D8F29-A31C-4295-81D0-AA78E5F15C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520" y="978488"/>
            <a:ext cx="5566328" cy="1687055"/>
          </a:xfrm>
          <a:prstGeom prst="rect">
            <a:avLst/>
          </a:prstGeom>
        </p:spPr>
      </p:pic>
      <p:pic>
        <p:nvPicPr>
          <p:cNvPr id="7" name="Picture 6">
            <a:extLst>
              <a:ext uri="{FF2B5EF4-FFF2-40B4-BE49-F238E27FC236}">
                <a16:creationId xmlns:a16="http://schemas.microsoft.com/office/drawing/2014/main" id="{83499D5D-6387-47B6-A742-46FEE1860B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71143" y="929997"/>
            <a:ext cx="5876236" cy="1784037"/>
          </a:xfrm>
          <a:prstGeom prst="rect">
            <a:avLst/>
          </a:prstGeom>
        </p:spPr>
      </p:pic>
      <p:pic>
        <p:nvPicPr>
          <p:cNvPr id="8" name="Picture 7">
            <a:extLst>
              <a:ext uri="{FF2B5EF4-FFF2-40B4-BE49-F238E27FC236}">
                <a16:creationId xmlns:a16="http://schemas.microsoft.com/office/drawing/2014/main" id="{FEFA8A6E-89BA-4F28-9AF8-FE925DAF7C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01637" y="2714034"/>
            <a:ext cx="3362441" cy="1191328"/>
          </a:xfrm>
          <a:prstGeom prst="rect">
            <a:avLst/>
          </a:prstGeom>
        </p:spPr>
      </p:pic>
      <p:pic>
        <p:nvPicPr>
          <p:cNvPr id="9" name="Picture 8">
            <a:extLst>
              <a:ext uri="{FF2B5EF4-FFF2-40B4-BE49-F238E27FC236}">
                <a16:creationId xmlns:a16="http://schemas.microsoft.com/office/drawing/2014/main" id="{3E7DDD12-9FD4-4E01-A29F-B496DCBA2A4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27922" y="2665543"/>
            <a:ext cx="3504586" cy="1191328"/>
          </a:xfrm>
          <a:prstGeom prst="rect">
            <a:avLst/>
          </a:prstGeom>
        </p:spPr>
      </p:pic>
    </p:spTree>
    <p:extLst>
      <p:ext uri="{BB962C8B-B14F-4D97-AF65-F5344CB8AC3E}">
        <p14:creationId xmlns:p14="http://schemas.microsoft.com/office/powerpoint/2010/main" val="213823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516C6-AF53-4B30-80F0-A9C3A3C63D4F}"/>
              </a:ext>
            </a:extLst>
          </p:cNvPr>
          <p:cNvSpPr>
            <a:spLocks noGrp="1"/>
          </p:cNvSpPr>
          <p:nvPr>
            <p:ph type="title"/>
          </p:nvPr>
        </p:nvSpPr>
        <p:spPr/>
        <p:txBody>
          <a:bodyPr/>
          <a:lstStyle/>
          <a:p>
            <a:r>
              <a:rPr lang="en-US" dirty="0"/>
              <a:t>Activity/Shielding Fit Tool (options)</a:t>
            </a:r>
          </a:p>
        </p:txBody>
      </p:sp>
      <p:sp>
        <p:nvSpPr>
          <p:cNvPr id="3" name="Content Placeholder 2">
            <a:extLst>
              <a:ext uri="{FF2B5EF4-FFF2-40B4-BE49-F238E27FC236}">
                <a16:creationId xmlns:a16="http://schemas.microsoft.com/office/drawing/2014/main" id="{37E6C3C2-8369-41AB-8130-058DDA4D46DD}"/>
              </a:ext>
            </a:extLst>
          </p:cNvPr>
          <p:cNvSpPr>
            <a:spLocks noGrp="1"/>
          </p:cNvSpPr>
          <p:nvPr>
            <p:ph idx="1"/>
          </p:nvPr>
        </p:nvSpPr>
        <p:spPr>
          <a:xfrm>
            <a:off x="484348" y="3018622"/>
            <a:ext cx="10058400" cy="3479606"/>
          </a:xfrm>
        </p:spPr>
        <p:txBody>
          <a:bodyPr>
            <a:normAutofit/>
          </a:bodyPr>
          <a:lstStyle/>
          <a:p>
            <a:pPr lvl="1"/>
            <a:r>
              <a:rPr lang="en-US" b="1" dirty="0"/>
              <a:t>Multiple nuclides contribute to peak</a:t>
            </a:r>
            <a:r>
              <a:rPr lang="en-US" dirty="0"/>
              <a:t>: if two or more nuclides being fit contribute to a peak, allow all of the nuclides to contribute to calculating the expected peak area, not just the nuclide assigned to the peak</a:t>
            </a:r>
          </a:p>
          <a:p>
            <a:pPr lvl="1"/>
            <a:r>
              <a:rPr lang="en-US" b="1" dirty="0"/>
              <a:t>Subtract Background Peaks</a:t>
            </a:r>
            <a:r>
              <a:rPr lang="en-US" dirty="0"/>
              <a:t>: useful if background peaks contribute to your isotope of interest.  To enable this option you must have a background spectrum loaded, and you must have the background peaks fit in it</a:t>
            </a:r>
          </a:p>
          <a:p>
            <a:pPr lvl="2"/>
            <a:r>
              <a:rPr lang="en-US" dirty="0"/>
              <a:t>To fit the peaks in a background spectrum, first load it as a foreground spectrum, fit the peaks, then load your foreground of interest file, and from the “File Manager” tab select the first file as background</a:t>
            </a:r>
          </a:p>
          <a:p>
            <a:pPr lvl="2"/>
            <a:r>
              <a:rPr lang="en-US" dirty="0"/>
              <a:t>Background peaks do not need nuclides associated with them; matching which peaks to subtract from which is based on energy</a:t>
            </a:r>
          </a:p>
          <a:p>
            <a:pPr lvl="1"/>
            <a:r>
              <a:rPr lang="en-US" b="1" dirty="0"/>
              <a:t>Isotopes of same element same age</a:t>
            </a:r>
            <a:r>
              <a:rPr lang="en-US" dirty="0"/>
              <a:t>: If you are fitting for the age of a material, like Th, U, Pu, etc., and you want to constrain all isotopes for an element to be the same age, select this option</a:t>
            </a:r>
          </a:p>
          <a:p>
            <a:pPr lvl="1"/>
            <a:r>
              <a:rPr lang="en-US" b="1" dirty="0"/>
              <a:t>Show Chi Graphic</a:t>
            </a:r>
            <a:r>
              <a:rPr lang="en-US" dirty="0"/>
              <a:t>: Selects between the two different style graphics</a:t>
            </a:r>
          </a:p>
        </p:txBody>
      </p:sp>
      <p:sp>
        <p:nvSpPr>
          <p:cNvPr id="4" name="Slide Number Placeholder 3">
            <a:extLst>
              <a:ext uri="{FF2B5EF4-FFF2-40B4-BE49-F238E27FC236}">
                <a16:creationId xmlns:a16="http://schemas.microsoft.com/office/drawing/2014/main" id="{F3C3F4AC-F5CE-4B41-8625-D7BCDB35D729}"/>
              </a:ext>
            </a:extLst>
          </p:cNvPr>
          <p:cNvSpPr>
            <a:spLocks noGrp="1"/>
          </p:cNvSpPr>
          <p:nvPr>
            <p:ph type="sldNum" sz="quarter" idx="12"/>
          </p:nvPr>
        </p:nvSpPr>
        <p:spPr/>
        <p:txBody>
          <a:bodyPr/>
          <a:lstStyle/>
          <a:p>
            <a:fld id="{6113E31D-E2AB-40D1-8B51-AFA5AFEF393A}" type="slidenum">
              <a:rPr lang="en-US" smtClean="0"/>
              <a:t>58</a:t>
            </a:fld>
            <a:endParaRPr lang="en-US" dirty="0"/>
          </a:p>
        </p:txBody>
      </p:sp>
      <p:pic>
        <p:nvPicPr>
          <p:cNvPr id="5" name="Picture 4">
            <a:extLst>
              <a:ext uri="{FF2B5EF4-FFF2-40B4-BE49-F238E27FC236}">
                <a16:creationId xmlns:a16="http://schemas.microsoft.com/office/drawing/2014/main" id="{2C94292F-D91B-4596-BBDA-CA67E9F5337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4873" y="1040166"/>
            <a:ext cx="3649950" cy="1360555"/>
          </a:xfrm>
          <a:prstGeom prst="rect">
            <a:avLst/>
          </a:prstGeom>
        </p:spPr>
      </p:pic>
    </p:spTree>
    <p:extLst>
      <p:ext uri="{BB962C8B-B14F-4D97-AF65-F5344CB8AC3E}">
        <p14:creationId xmlns:p14="http://schemas.microsoft.com/office/powerpoint/2010/main" val="253424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929C3-6108-4BAA-97C5-A3A1A49900C6}"/>
              </a:ext>
            </a:extLst>
          </p:cNvPr>
          <p:cNvSpPr>
            <a:spLocks noGrp="1"/>
          </p:cNvSpPr>
          <p:nvPr>
            <p:ph type="title"/>
          </p:nvPr>
        </p:nvSpPr>
        <p:spPr/>
        <p:txBody>
          <a:bodyPr/>
          <a:lstStyle/>
          <a:p>
            <a:r>
              <a:rPr lang="en-US" dirty="0"/>
              <a:t>Activity/Shielding Fit Tool (more…)</a:t>
            </a:r>
          </a:p>
        </p:txBody>
      </p:sp>
      <p:sp>
        <p:nvSpPr>
          <p:cNvPr id="3" name="Content Placeholder 2">
            <a:extLst>
              <a:ext uri="{FF2B5EF4-FFF2-40B4-BE49-F238E27FC236}">
                <a16:creationId xmlns:a16="http://schemas.microsoft.com/office/drawing/2014/main" id="{9FEAE9BE-65CA-40F8-81A6-412574DD8157}"/>
              </a:ext>
            </a:extLst>
          </p:cNvPr>
          <p:cNvSpPr>
            <a:spLocks noGrp="1"/>
          </p:cNvSpPr>
          <p:nvPr>
            <p:ph idx="1"/>
          </p:nvPr>
        </p:nvSpPr>
        <p:spPr>
          <a:xfrm>
            <a:off x="720648" y="4175393"/>
            <a:ext cx="10058400" cy="1344058"/>
          </a:xfrm>
        </p:spPr>
        <p:txBody>
          <a:bodyPr/>
          <a:lstStyle/>
          <a:p>
            <a:r>
              <a:rPr lang="en-US" dirty="0"/>
              <a:t>Clicking on the gear icon brings up a menu that lets you:</a:t>
            </a:r>
          </a:p>
          <a:p>
            <a:pPr lvl="1"/>
            <a:r>
              <a:rPr lang="en-US" dirty="0"/>
              <a:t>See a log of calculations, which has a whole bunch of details about what exactly went into the calculations</a:t>
            </a:r>
          </a:p>
          <a:p>
            <a:pPr lvl="1"/>
            <a:r>
              <a:rPr lang="en-US" dirty="0"/>
              <a:t>You can save, export, import, or load a previous model.  Useful if your model is complex.</a:t>
            </a:r>
          </a:p>
        </p:txBody>
      </p:sp>
      <p:sp>
        <p:nvSpPr>
          <p:cNvPr id="4" name="Slide Number Placeholder 3">
            <a:extLst>
              <a:ext uri="{FF2B5EF4-FFF2-40B4-BE49-F238E27FC236}">
                <a16:creationId xmlns:a16="http://schemas.microsoft.com/office/drawing/2014/main" id="{AA45EE1F-70CA-4AED-838A-BFFED989B803}"/>
              </a:ext>
            </a:extLst>
          </p:cNvPr>
          <p:cNvSpPr>
            <a:spLocks noGrp="1"/>
          </p:cNvSpPr>
          <p:nvPr>
            <p:ph type="sldNum" sz="quarter" idx="12"/>
          </p:nvPr>
        </p:nvSpPr>
        <p:spPr/>
        <p:txBody>
          <a:bodyPr/>
          <a:lstStyle/>
          <a:p>
            <a:fld id="{6113E31D-E2AB-40D1-8B51-AFA5AFEF393A}" type="slidenum">
              <a:rPr lang="en-US" smtClean="0"/>
              <a:t>59</a:t>
            </a:fld>
            <a:endParaRPr lang="en-US" dirty="0"/>
          </a:p>
        </p:txBody>
      </p:sp>
      <p:pic>
        <p:nvPicPr>
          <p:cNvPr id="5" name="Picture 4">
            <a:extLst>
              <a:ext uri="{FF2B5EF4-FFF2-40B4-BE49-F238E27FC236}">
                <a16:creationId xmlns:a16="http://schemas.microsoft.com/office/drawing/2014/main" id="{254B830C-B939-410E-A4C1-51379430C5E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18018" y="929997"/>
            <a:ext cx="2016596" cy="3200400"/>
          </a:xfrm>
          <a:prstGeom prst="rect">
            <a:avLst/>
          </a:prstGeom>
        </p:spPr>
      </p:pic>
      <p:pic>
        <p:nvPicPr>
          <p:cNvPr id="6" name="Picture 5" descr="A picture containing dark, clock&#10;&#10;Description automatically generated">
            <a:extLst>
              <a:ext uri="{FF2B5EF4-FFF2-40B4-BE49-F238E27FC236}">
                <a16:creationId xmlns:a16="http://schemas.microsoft.com/office/drawing/2014/main" id="{EDD81CD3-F64B-4425-BDC5-433F919887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96443" y="929997"/>
            <a:ext cx="839647" cy="839647"/>
          </a:xfrm>
          <a:prstGeom prst="rect">
            <a:avLst/>
          </a:prstGeom>
        </p:spPr>
      </p:pic>
    </p:spTree>
    <p:extLst>
      <p:ext uri="{BB962C8B-B14F-4D97-AF65-F5344CB8AC3E}">
        <p14:creationId xmlns:p14="http://schemas.microsoft.com/office/powerpoint/2010/main" val="238709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70383-5BA5-2240-A3A6-CB65DCEAF542}"/>
              </a:ext>
            </a:extLst>
          </p:cNvPr>
          <p:cNvSpPr>
            <a:spLocks noGrp="1"/>
          </p:cNvSpPr>
          <p:nvPr>
            <p:ph type="title"/>
          </p:nvPr>
        </p:nvSpPr>
        <p:spPr/>
        <p:txBody>
          <a:bodyPr/>
          <a:lstStyle/>
          <a:p>
            <a:r>
              <a:rPr lang="en-US" dirty="0"/>
              <a:t>Physics Primer – gamma and X-ray production</a:t>
            </a:r>
          </a:p>
        </p:txBody>
      </p:sp>
      <p:sp>
        <p:nvSpPr>
          <p:cNvPr id="3" name="Content Placeholder 2">
            <a:extLst>
              <a:ext uri="{FF2B5EF4-FFF2-40B4-BE49-F238E27FC236}">
                <a16:creationId xmlns:a16="http://schemas.microsoft.com/office/drawing/2014/main" id="{152AE4AB-38C9-2E47-BA93-52A36A43C769}"/>
              </a:ext>
            </a:extLst>
          </p:cNvPr>
          <p:cNvSpPr>
            <a:spLocks noGrp="1"/>
          </p:cNvSpPr>
          <p:nvPr>
            <p:ph idx="1"/>
          </p:nvPr>
        </p:nvSpPr>
        <p:spPr>
          <a:xfrm>
            <a:off x="354668" y="1227190"/>
            <a:ext cx="7897835" cy="4691684"/>
          </a:xfrm>
        </p:spPr>
        <p:txBody>
          <a:bodyPr>
            <a:normAutofit/>
          </a:bodyPr>
          <a:lstStyle/>
          <a:p>
            <a:r>
              <a:rPr lang="en-US" dirty="0"/>
              <a:t>When atoms decay (ex, 𝛼 or β decay, e</a:t>
            </a:r>
            <a:r>
              <a:rPr lang="en-US" baseline="30000" dirty="0"/>
              <a:t>-</a:t>
            </a:r>
            <a:r>
              <a:rPr lang="en-US" dirty="0"/>
              <a:t> capture, transmute (</a:t>
            </a:r>
            <a:r>
              <a:rPr lang="en-US" dirty="0" err="1"/>
              <a:t>p↔n</a:t>
            </a:r>
            <a:r>
              <a:rPr lang="en-US" dirty="0"/>
              <a:t>), </a:t>
            </a:r>
            <a:r>
              <a:rPr lang="en-US" dirty="0" err="1"/>
              <a:t>etc</a:t>
            </a:r>
            <a:r>
              <a:rPr lang="en-US" dirty="0"/>
              <a:t>) the nucleons may be left in an excited state; when they transition to a lower energy state, they may emit gamma rays </a:t>
            </a:r>
          </a:p>
          <a:p>
            <a:pPr lvl="1"/>
            <a:r>
              <a:rPr lang="en-US" dirty="0"/>
              <a:t>These gamma rays have specific energies - the energies, and probabilities of each energy has been characterized for almost all isotopes you may encounter</a:t>
            </a:r>
          </a:p>
          <a:p>
            <a:pPr lvl="1"/>
            <a:r>
              <a:rPr lang="en-US" dirty="0"/>
              <a:t>These gammas range from a few keV (λ~1 nm), to about 8 MeV (λ~0.1 pm)</a:t>
            </a:r>
          </a:p>
          <a:p>
            <a:pPr lvl="1"/>
            <a:r>
              <a:rPr lang="en-US" dirty="0"/>
              <a:t>The energies and relative probabilities are mostly unique between the different isotopes, so can be used to identify </a:t>
            </a:r>
            <a:r>
              <a:rPr lang="en-US" i="1" dirty="0"/>
              <a:t>what</a:t>
            </a:r>
            <a:r>
              <a:rPr lang="en-US" dirty="0"/>
              <a:t> radioactive materials(s) are decaying - this is gamma spectroscopy</a:t>
            </a:r>
          </a:p>
          <a:p>
            <a:r>
              <a:rPr lang="en-US" dirty="0"/>
              <a:t>A similar thing happens with the valence electrons, causing X-rays to be emitted, at nearly precise energies</a:t>
            </a:r>
          </a:p>
          <a:p>
            <a:pPr lvl="1"/>
            <a:r>
              <a:rPr lang="en-US" dirty="0"/>
              <a:t>Range from a few eV to ~120 keV</a:t>
            </a:r>
          </a:p>
          <a:p>
            <a:pPr lvl="1"/>
            <a:r>
              <a:rPr lang="en-US" dirty="0"/>
              <a:t>Gamma and X-rays are both just photons, the naming just differentiates how they were created</a:t>
            </a:r>
          </a:p>
          <a:p>
            <a:pPr lvl="1"/>
            <a:endParaRPr lang="en-US" dirty="0"/>
          </a:p>
        </p:txBody>
      </p:sp>
      <p:sp>
        <p:nvSpPr>
          <p:cNvPr id="4" name="Slide Number Placeholder 3">
            <a:extLst>
              <a:ext uri="{FF2B5EF4-FFF2-40B4-BE49-F238E27FC236}">
                <a16:creationId xmlns:a16="http://schemas.microsoft.com/office/drawing/2014/main" id="{D2C8D005-298D-5541-B981-A22679D7DA28}"/>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10" name="Graphic 9">
            <a:extLst>
              <a:ext uri="{FF2B5EF4-FFF2-40B4-BE49-F238E27FC236}">
                <a16:creationId xmlns:a16="http://schemas.microsoft.com/office/drawing/2014/main" id="{0DD5B456-8CCB-C944-BE5F-84AA2FF32301}"/>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89095" y="2757946"/>
            <a:ext cx="3157382" cy="2810726"/>
          </a:xfrm>
          <a:prstGeom prst="rect">
            <a:avLst/>
          </a:prstGeom>
        </p:spPr>
      </p:pic>
      <p:sp>
        <p:nvSpPr>
          <p:cNvPr id="11" name="TextBox 10">
            <a:extLst>
              <a:ext uri="{FF2B5EF4-FFF2-40B4-BE49-F238E27FC236}">
                <a16:creationId xmlns:a16="http://schemas.microsoft.com/office/drawing/2014/main" id="{EF9B5126-98F6-9C4A-8F84-1FF793D2BA1A}"/>
              </a:ext>
            </a:extLst>
          </p:cNvPr>
          <p:cNvSpPr txBox="1"/>
          <p:nvPr/>
        </p:nvSpPr>
        <p:spPr>
          <a:xfrm>
            <a:off x="872358" y="6620153"/>
            <a:ext cx="9406759" cy="215444"/>
          </a:xfrm>
          <a:prstGeom prst="rect">
            <a:avLst/>
          </a:prstGeom>
          <a:noFill/>
        </p:spPr>
        <p:txBody>
          <a:bodyPr wrap="square" rtlCol="0">
            <a:spAutoFit/>
          </a:bodyPr>
          <a:lstStyle/>
          <a:p>
            <a:r>
              <a:rPr lang="en-US" sz="800" dirty="0"/>
              <a:t>Alpha decay and energy level diagram by </a:t>
            </a:r>
            <a:r>
              <a:rPr lang="en-US" sz="800" dirty="0" err="1"/>
              <a:t>Inductiveload</a:t>
            </a:r>
            <a:r>
              <a:rPr lang="en-US" sz="800" dirty="0"/>
              <a:t>, Public Domain, https://</a:t>
            </a:r>
            <a:r>
              <a:rPr lang="en-US" sz="800" dirty="0" err="1"/>
              <a:t>commons.wikimedia.org</a:t>
            </a:r>
            <a:r>
              <a:rPr lang="en-US" sz="800" dirty="0"/>
              <a:t>/wiki/</a:t>
            </a:r>
            <a:r>
              <a:rPr lang="en-US" sz="800" dirty="0" err="1"/>
              <a:t>File:Alpha_Decay.svg</a:t>
            </a:r>
            <a:r>
              <a:rPr lang="en-US" sz="800" dirty="0"/>
              <a:t>  and https://</a:t>
            </a:r>
            <a:r>
              <a:rPr lang="en-US" sz="800" dirty="0" err="1"/>
              <a:t>commons.wikimedia.org</a:t>
            </a:r>
            <a:r>
              <a:rPr lang="en-US" sz="800" dirty="0"/>
              <a:t>/w/</a:t>
            </a:r>
            <a:r>
              <a:rPr lang="en-US" sz="800" dirty="0" err="1"/>
              <a:t>index.php?curid</a:t>
            </a:r>
            <a:r>
              <a:rPr lang="en-US" sz="800" dirty="0"/>
              <a:t>=2859326</a:t>
            </a:r>
          </a:p>
        </p:txBody>
      </p:sp>
      <p:pic>
        <p:nvPicPr>
          <p:cNvPr id="13" name="Graphic 12">
            <a:extLst>
              <a:ext uri="{FF2B5EF4-FFF2-40B4-BE49-F238E27FC236}">
                <a16:creationId xmlns:a16="http://schemas.microsoft.com/office/drawing/2014/main" id="{CAC6DEFB-8A5D-5548-8416-C88BF87156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91667" y="904108"/>
            <a:ext cx="2374900" cy="1612900"/>
          </a:xfrm>
          <a:prstGeom prst="rect">
            <a:avLst/>
          </a:prstGeom>
        </p:spPr>
      </p:pic>
    </p:spTree>
    <p:extLst>
      <p:ext uri="{BB962C8B-B14F-4D97-AF65-F5344CB8AC3E}">
        <p14:creationId xmlns:p14="http://schemas.microsoft.com/office/powerpoint/2010/main" val="158439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0DA0-2B7B-4E0B-9F4E-E16E49902F3C}"/>
              </a:ext>
            </a:extLst>
          </p:cNvPr>
          <p:cNvSpPr>
            <a:spLocks noGrp="1"/>
          </p:cNvSpPr>
          <p:nvPr>
            <p:ph type="title"/>
          </p:nvPr>
        </p:nvSpPr>
        <p:spPr/>
        <p:txBody>
          <a:bodyPr/>
          <a:lstStyle/>
          <a:p>
            <a:r>
              <a:rPr lang="en-US" dirty="0"/>
              <a:t>Activity/Shielding Fit Tool (general notes)</a:t>
            </a:r>
          </a:p>
        </p:txBody>
      </p:sp>
      <p:sp>
        <p:nvSpPr>
          <p:cNvPr id="3" name="Content Placeholder 2">
            <a:extLst>
              <a:ext uri="{FF2B5EF4-FFF2-40B4-BE49-F238E27FC236}">
                <a16:creationId xmlns:a16="http://schemas.microsoft.com/office/drawing/2014/main" id="{4BC01286-16E2-47B2-916B-1F47E0E4E577}"/>
              </a:ext>
            </a:extLst>
          </p:cNvPr>
          <p:cNvSpPr>
            <a:spLocks noGrp="1"/>
          </p:cNvSpPr>
          <p:nvPr>
            <p:ph idx="1"/>
          </p:nvPr>
        </p:nvSpPr>
        <p:spPr>
          <a:xfrm>
            <a:off x="720648" y="1429233"/>
            <a:ext cx="10058400" cy="4674112"/>
          </a:xfrm>
        </p:spPr>
        <p:txBody>
          <a:bodyPr>
            <a:normAutofit lnSpcReduction="10000"/>
          </a:bodyPr>
          <a:lstStyle/>
          <a:p>
            <a:r>
              <a:rPr lang="en-US" dirty="0"/>
              <a:t>This tool requires use of </a:t>
            </a:r>
            <a:r>
              <a:rPr lang="en-US" i="1" dirty="0"/>
              <a:t>your</a:t>
            </a:r>
            <a:r>
              <a:rPr lang="en-US" dirty="0"/>
              <a:t> critical thinking and spectroscopy knowledge – you can do things that don’t make sense</a:t>
            </a:r>
          </a:p>
          <a:p>
            <a:pPr lvl="1"/>
            <a:r>
              <a:rPr lang="en-US" dirty="0"/>
              <a:t>E.g., if you try to fit for atomic number of shielding using two close-together peaks, or two high-energy peaks, you will get a nonsense answer (but you should also get a large error as well).  Or if you fit for the age of a nuclide that has already reached equilibrium, you might get a really large age (but also hopefully large uncertainty)</a:t>
            </a:r>
          </a:p>
          <a:p>
            <a:pPr lvl="1"/>
            <a:r>
              <a:rPr lang="en-US" dirty="0" err="1"/>
              <a:t>InterSpec</a:t>
            </a:r>
            <a:r>
              <a:rPr lang="en-US" dirty="0"/>
              <a:t> doesn’t currently do a great job of detecting and notifying you of degeneracies being fit for</a:t>
            </a:r>
          </a:p>
          <a:p>
            <a:pPr lvl="2"/>
            <a:r>
              <a:rPr lang="en-US" dirty="0"/>
              <a:t>Large uncertainties are a “smell” of these</a:t>
            </a:r>
          </a:p>
          <a:p>
            <a:r>
              <a:rPr lang="en-US" dirty="0"/>
              <a:t>You can only fit for as many quantities as you have peaks for</a:t>
            </a:r>
          </a:p>
          <a:p>
            <a:r>
              <a:rPr lang="en-US" dirty="0"/>
              <a:t>If you are fitting for the effective atomic number of your shielding, having one or more peaks below 300 keV is usually necessary (see slide 10)</a:t>
            </a:r>
          </a:p>
          <a:p>
            <a:r>
              <a:rPr lang="en-US" dirty="0"/>
              <a:t>Always ask yourself if the results make sense</a:t>
            </a:r>
          </a:p>
          <a:p>
            <a:r>
              <a:rPr lang="en-US" dirty="0"/>
              <a:t>Uncertainties given are only statistical.  Uncertainties about your DRF, peak-skew, distance, material composition, or other factors may dwarf the statistical uncertainties</a:t>
            </a:r>
          </a:p>
          <a:p>
            <a:endParaRPr lang="en-US" dirty="0"/>
          </a:p>
          <a:p>
            <a:pPr lvl="1"/>
            <a:endParaRPr lang="en-US" dirty="0"/>
          </a:p>
        </p:txBody>
      </p:sp>
      <p:sp>
        <p:nvSpPr>
          <p:cNvPr id="4" name="Slide Number Placeholder 3">
            <a:extLst>
              <a:ext uri="{FF2B5EF4-FFF2-40B4-BE49-F238E27FC236}">
                <a16:creationId xmlns:a16="http://schemas.microsoft.com/office/drawing/2014/main" id="{4DEC309A-1571-46EE-8AB3-8781707F6DA1}"/>
              </a:ext>
            </a:extLst>
          </p:cNvPr>
          <p:cNvSpPr>
            <a:spLocks noGrp="1"/>
          </p:cNvSpPr>
          <p:nvPr>
            <p:ph type="sldNum" sz="quarter" idx="12"/>
          </p:nvPr>
        </p:nvSpPr>
        <p:spPr/>
        <p:txBody>
          <a:bodyPr/>
          <a:lstStyle/>
          <a:p>
            <a:fld id="{6113E31D-E2AB-40D1-8B51-AFA5AFEF393A}" type="slidenum">
              <a:rPr lang="en-US" smtClean="0"/>
              <a:t>60</a:t>
            </a:fld>
            <a:endParaRPr lang="en-US" dirty="0"/>
          </a:p>
        </p:txBody>
      </p:sp>
    </p:spTree>
    <p:extLst>
      <p:ext uri="{BB962C8B-B14F-4D97-AF65-F5344CB8AC3E}">
        <p14:creationId xmlns:p14="http://schemas.microsoft.com/office/powerpoint/2010/main" val="12437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CDEC-4702-441E-A198-E21B91739B13}"/>
              </a:ext>
            </a:extLst>
          </p:cNvPr>
          <p:cNvSpPr>
            <a:spLocks noGrp="1"/>
          </p:cNvSpPr>
          <p:nvPr>
            <p:ph type="title"/>
          </p:nvPr>
        </p:nvSpPr>
        <p:spPr/>
        <p:txBody>
          <a:bodyPr/>
          <a:lstStyle/>
          <a:p>
            <a:r>
              <a:rPr lang="en-US" dirty="0"/>
              <a:t>Let’s work an example problem together:</a:t>
            </a:r>
          </a:p>
        </p:txBody>
      </p:sp>
      <p:sp>
        <p:nvSpPr>
          <p:cNvPr id="4" name="Slide Number Placeholder 3">
            <a:extLst>
              <a:ext uri="{FF2B5EF4-FFF2-40B4-BE49-F238E27FC236}">
                <a16:creationId xmlns:a16="http://schemas.microsoft.com/office/drawing/2014/main" id="{EE321E3B-C428-4931-B4C3-65A1E9270AA9}"/>
              </a:ext>
            </a:extLst>
          </p:cNvPr>
          <p:cNvSpPr>
            <a:spLocks noGrp="1"/>
          </p:cNvSpPr>
          <p:nvPr>
            <p:ph type="sldNum" sz="quarter" idx="12"/>
          </p:nvPr>
        </p:nvSpPr>
        <p:spPr/>
        <p:txBody>
          <a:bodyPr/>
          <a:lstStyle/>
          <a:p>
            <a:fld id="{6113E31D-E2AB-40D1-8B51-AFA5AFEF393A}" type="slidenum">
              <a:rPr lang="en-US" smtClean="0"/>
              <a:t>61</a:t>
            </a:fld>
            <a:endParaRPr lang="en-US" dirty="0"/>
          </a:p>
        </p:txBody>
      </p:sp>
      <p:pic>
        <p:nvPicPr>
          <p:cNvPr id="5" name="Picture 4">
            <a:extLst>
              <a:ext uri="{FF2B5EF4-FFF2-40B4-BE49-F238E27FC236}">
                <a16:creationId xmlns:a16="http://schemas.microsoft.com/office/drawing/2014/main" id="{BD746CA6-60B0-4548-A0DE-42D8BACCAD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72328" y="2687045"/>
            <a:ext cx="3251200" cy="3251200"/>
          </a:xfrm>
          <a:prstGeom prst="rect">
            <a:avLst/>
          </a:prstGeom>
        </p:spPr>
      </p:pic>
      <p:sp>
        <p:nvSpPr>
          <p:cNvPr id="6" name="Text Placeholder 3">
            <a:extLst>
              <a:ext uri="{FF2B5EF4-FFF2-40B4-BE49-F238E27FC236}">
                <a16:creationId xmlns:a16="http://schemas.microsoft.com/office/drawing/2014/main" id="{DD77EDE0-7482-4C07-BA50-BA3298EA917B}"/>
              </a:ext>
            </a:extLst>
          </p:cNvPr>
          <p:cNvSpPr txBox="1">
            <a:spLocks/>
          </p:cNvSpPr>
          <p:nvPr/>
        </p:nvSpPr>
        <p:spPr>
          <a:xfrm>
            <a:off x="1074724" y="1094900"/>
            <a:ext cx="9167630" cy="343891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bg2">
                    <a:lumMod val="25000"/>
                  </a:schemeClr>
                </a:solidFill>
                <a:latin typeface="Gill Sans MT" charset="0"/>
                <a:ea typeface="Gill Sans MT" charset="0"/>
                <a:cs typeface="Gill Sans MT"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latin typeface="+mj-lt"/>
              </a:rPr>
              <a:t>A metal container was located that was giving off increased radiation </a:t>
            </a:r>
          </a:p>
          <a:p>
            <a:pPr lvl="1"/>
            <a:r>
              <a:rPr lang="en-US" dirty="0">
                <a:latin typeface="+mj-lt"/>
              </a:rPr>
              <a:t>A 5 minute spectrum was taken from 1 m away, along with a 5 minute representative background; both using the same 3x3 </a:t>
            </a:r>
            <a:r>
              <a:rPr lang="en-US" dirty="0" err="1">
                <a:latin typeface="+mj-lt"/>
              </a:rPr>
              <a:t>NaI</a:t>
            </a:r>
            <a:r>
              <a:rPr lang="en-US" dirty="0">
                <a:latin typeface="+mj-lt"/>
              </a:rPr>
              <a:t> detector☨</a:t>
            </a:r>
          </a:p>
          <a:p>
            <a:pPr lvl="1"/>
            <a:r>
              <a:rPr lang="en-US" dirty="0">
                <a:latin typeface="+mj-lt"/>
              </a:rPr>
              <a:t>You would like to determine:</a:t>
            </a:r>
          </a:p>
          <a:p>
            <a:pPr lvl="2"/>
            <a:r>
              <a:rPr lang="en-US" dirty="0">
                <a:latin typeface="+mj-lt"/>
              </a:rPr>
              <a:t>What nuclides are present inside the box?</a:t>
            </a:r>
          </a:p>
          <a:p>
            <a:pPr lvl="2"/>
            <a:r>
              <a:rPr lang="en-US" dirty="0">
                <a:latin typeface="+mj-lt"/>
              </a:rPr>
              <a:t>The nuclide(s) activity?</a:t>
            </a:r>
          </a:p>
          <a:p>
            <a:pPr lvl="2"/>
            <a:r>
              <a:rPr lang="en-US" dirty="0">
                <a:latin typeface="+mj-lt"/>
              </a:rPr>
              <a:t>How much shielding is present?</a:t>
            </a:r>
          </a:p>
        </p:txBody>
      </p:sp>
      <p:sp>
        <p:nvSpPr>
          <p:cNvPr id="7" name="Rounded Rectangle 9">
            <a:extLst>
              <a:ext uri="{FF2B5EF4-FFF2-40B4-BE49-F238E27FC236}">
                <a16:creationId xmlns:a16="http://schemas.microsoft.com/office/drawing/2014/main" id="{B27E0BD0-5874-4DAB-B05D-AF4FC8013511}"/>
              </a:ext>
            </a:extLst>
          </p:cNvPr>
          <p:cNvSpPr/>
          <p:nvPr/>
        </p:nvSpPr>
        <p:spPr>
          <a:xfrm>
            <a:off x="2728686" y="3889829"/>
            <a:ext cx="899885"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7952DE1-7872-4F6C-A1A2-A949D99129AA}"/>
              </a:ext>
            </a:extLst>
          </p:cNvPr>
          <p:cNvSpPr/>
          <p:nvPr/>
        </p:nvSpPr>
        <p:spPr>
          <a:xfrm>
            <a:off x="1901372" y="4099510"/>
            <a:ext cx="827314" cy="426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57A6BD0-C8D9-4B3C-9BA3-8CE0E7A980A4}"/>
              </a:ext>
            </a:extLst>
          </p:cNvPr>
          <p:cNvSpPr txBox="1"/>
          <p:nvPr/>
        </p:nvSpPr>
        <p:spPr>
          <a:xfrm>
            <a:off x="2692401" y="4122864"/>
            <a:ext cx="1117600" cy="338554"/>
          </a:xfrm>
          <a:prstGeom prst="rect">
            <a:avLst/>
          </a:prstGeom>
          <a:noFill/>
        </p:spPr>
        <p:txBody>
          <a:bodyPr wrap="square" rtlCol="0">
            <a:spAutoFit/>
          </a:bodyPr>
          <a:lstStyle/>
          <a:p>
            <a:r>
              <a:rPr lang="en-US" sz="1600" dirty="0"/>
              <a:t>Detector</a:t>
            </a:r>
          </a:p>
        </p:txBody>
      </p:sp>
      <p:cxnSp>
        <p:nvCxnSpPr>
          <p:cNvPr id="10" name="Straight Arrow Connector 9">
            <a:extLst>
              <a:ext uri="{FF2B5EF4-FFF2-40B4-BE49-F238E27FC236}">
                <a16:creationId xmlns:a16="http://schemas.microsoft.com/office/drawing/2014/main" id="{F07CA193-CE5C-4BCD-9FC5-25E3AF7351B2}"/>
              </a:ext>
            </a:extLst>
          </p:cNvPr>
          <p:cNvCxnSpPr/>
          <p:nvPr/>
        </p:nvCxnSpPr>
        <p:spPr>
          <a:xfrm flipH="1">
            <a:off x="3628571" y="4312645"/>
            <a:ext cx="1327733"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08EADB9-FB8D-485B-8D5F-D68288E4B5D7}"/>
              </a:ext>
            </a:extLst>
          </p:cNvPr>
          <p:cNvCxnSpPr>
            <a:cxnSpLocks/>
          </p:cNvCxnSpPr>
          <p:nvPr/>
        </p:nvCxnSpPr>
        <p:spPr>
          <a:xfrm>
            <a:off x="5658539" y="4319126"/>
            <a:ext cx="2002812"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46FFDD2-CBEF-4494-87A2-16163D5FEEE7}"/>
              </a:ext>
            </a:extLst>
          </p:cNvPr>
          <p:cNvSpPr txBox="1"/>
          <p:nvPr/>
        </p:nvSpPr>
        <p:spPr>
          <a:xfrm>
            <a:off x="5042119" y="4127979"/>
            <a:ext cx="1117600" cy="369332"/>
          </a:xfrm>
          <a:prstGeom prst="rect">
            <a:avLst/>
          </a:prstGeom>
          <a:noFill/>
        </p:spPr>
        <p:txBody>
          <a:bodyPr wrap="square" rtlCol="0">
            <a:spAutoFit/>
          </a:bodyPr>
          <a:lstStyle/>
          <a:p>
            <a:r>
              <a:rPr lang="en-US" dirty="0"/>
              <a:t>1 m</a:t>
            </a:r>
          </a:p>
        </p:txBody>
      </p:sp>
      <p:sp>
        <p:nvSpPr>
          <p:cNvPr id="13" name="TextBox 12">
            <a:extLst>
              <a:ext uri="{FF2B5EF4-FFF2-40B4-BE49-F238E27FC236}">
                <a16:creationId xmlns:a16="http://schemas.microsoft.com/office/drawing/2014/main" id="{ABBE87BF-77DB-4309-8ABB-D3C35840C6C4}"/>
              </a:ext>
            </a:extLst>
          </p:cNvPr>
          <p:cNvSpPr txBox="1"/>
          <p:nvPr/>
        </p:nvSpPr>
        <p:spPr>
          <a:xfrm>
            <a:off x="274649" y="6432697"/>
            <a:ext cx="11270511" cy="307777"/>
          </a:xfrm>
          <a:prstGeom prst="rect">
            <a:avLst/>
          </a:prstGeom>
          <a:noFill/>
        </p:spPr>
        <p:txBody>
          <a:bodyPr wrap="square" rtlCol="0">
            <a:spAutoFit/>
          </a:bodyPr>
          <a:lstStyle/>
          <a:p>
            <a:r>
              <a:rPr lang="en-US" sz="1400" dirty="0"/>
              <a:t>☨ 7.62 cm diameter by 7.62 cm long </a:t>
            </a:r>
            <a:r>
              <a:rPr lang="en-US" sz="1400" dirty="0" err="1"/>
              <a:t>NaI</a:t>
            </a:r>
            <a:r>
              <a:rPr lang="en-US" sz="1400" dirty="0"/>
              <a:t> crystal – will produce the conceptually same spectroscopic data as an </a:t>
            </a:r>
            <a:r>
              <a:rPr lang="en-US" sz="1400" dirty="0" err="1"/>
              <a:t>identiFINDER</a:t>
            </a:r>
            <a:r>
              <a:rPr lang="en-US" sz="1400" dirty="0"/>
              <a:t> or </a:t>
            </a:r>
            <a:r>
              <a:rPr lang="en-US" sz="1400" dirty="0" err="1"/>
              <a:t>RadSeeker</a:t>
            </a:r>
            <a:r>
              <a:rPr lang="en-US" sz="1400" dirty="0"/>
              <a:t> </a:t>
            </a:r>
          </a:p>
        </p:txBody>
      </p:sp>
      <p:sp>
        <p:nvSpPr>
          <p:cNvPr id="14" name="TextBox 13">
            <a:extLst>
              <a:ext uri="{FF2B5EF4-FFF2-40B4-BE49-F238E27FC236}">
                <a16:creationId xmlns:a16="http://schemas.microsoft.com/office/drawing/2014/main" id="{39A0179D-33DF-4A08-BAAF-91C0962D9BCA}"/>
              </a:ext>
            </a:extLst>
          </p:cNvPr>
          <p:cNvSpPr txBox="1"/>
          <p:nvPr/>
        </p:nvSpPr>
        <p:spPr>
          <a:xfrm>
            <a:off x="1754940" y="5760061"/>
            <a:ext cx="7568588" cy="369332"/>
          </a:xfrm>
          <a:prstGeom prst="rect">
            <a:avLst/>
          </a:prstGeom>
          <a:noFill/>
        </p:spPr>
        <p:txBody>
          <a:bodyPr wrap="square" rtlCol="0">
            <a:spAutoFit/>
          </a:bodyPr>
          <a:lstStyle/>
          <a:p>
            <a:r>
              <a:rPr lang="en-US" dirty="0">
                <a:latin typeface="+mj-lt"/>
              </a:rPr>
              <a:t>(The next bunch of slides is for later reference – we’ll work it live)</a:t>
            </a:r>
          </a:p>
        </p:txBody>
      </p:sp>
      <p:sp>
        <p:nvSpPr>
          <p:cNvPr id="3" name="TextBox 2">
            <a:extLst>
              <a:ext uri="{FF2B5EF4-FFF2-40B4-BE49-F238E27FC236}">
                <a16:creationId xmlns:a16="http://schemas.microsoft.com/office/drawing/2014/main" id="{4DB89D94-22D2-440E-99A0-C637E73FF53A}"/>
              </a:ext>
            </a:extLst>
          </p:cNvPr>
          <p:cNvSpPr txBox="1"/>
          <p:nvPr/>
        </p:nvSpPr>
        <p:spPr>
          <a:xfrm>
            <a:off x="2508513" y="1072536"/>
            <a:ext cx="7733841" cy="369332"/>
          </a:xfrm>
          <a:prstGeom prst="rect">
            <a:avLst/>
          </a:prstGeom>
          <a:noFill/>
        </p:spPr>
        <p:txBody>
          <a:bodyPr wrap="square" rtlCol="0">
            <a:spAutoFit/>
          </a:bodyPr>
          <a:lstStyle/>
          <a:p>
            <a:r>
              <a:rPr lang="en-US" dirty="0"/>
              <a:t>Example1.pcf and Example1_background.pcf</a:t>
            </a:r>
          </a:p>
        </p:txBody>
      </p:sp>
    </p:spTree>
    <p:extLst>
      <p:ext uri="{BB962C8B-B14F-4D97-AF65-F5344CB8AC3E}">
        <p14:creationId xmlns:p14="http://schemas.microsoft.com/office/powerpoint/2010/main" val="246247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AC7C3-5F77-0B45-A02F-B0A30891F33B}"/>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DC2E708A-9B25-7E40-A7D8-DA650E6D0D38}"/>
              </a:ext>
            </a:extLst>
          </p:cNvPr>
          <p:cNvSpPr>
            <a:spLocks noGrp="1"/>
          </p:cNvSpPr>
          <p:nvPr>
            <p:ph type="sldNum" sz="quarter" idx="4"/>
          </p:nvPr>
        </p:nvSpPr>
        <p:spPr/>
        <p:txBody>
          <a:bodyPr/>
          <a:lstStyle/>
          <a:p>
            <a:fld id="{4FAB73BC-B049-4115-A692-8D63A059BFB8}" type="slidenum">
              <a:rPr lang="en-US" smtClean="0"/>
              <a:pPr/>
              <a:t>62</a:t>
            </a:fld>
            <a:endParaRPr lang="en-US" dirty="0"/>
          </a:p>
        </p:txBody>
      </p:sp>
      <p:sp>
        <p:nvSpPr>
          <p:cNvPr id="4" name="Text Placeholder 3">
            <a:extLst>
              <a:ext uri="{FF2B5EF4-FFF2-40B4-BE49-F238E27FC236}">
                <a16:creationId xmlns:a16="http://schemas.microsoft.com/office/drawing/2014/main" id="{452BA00A-5394-B84F-B236-EB4270D94073}"/>
              </a:ext>
            </a:extLst>
          </p:cNvPr>
          <p:cNvSpPr>
            <a:spLocks noGrp="1"/>
          </p:cNvSpPr>
          <p:nvPr>
            <p:ph type="body" sz="quarter" idx="10"/>
          </p:nvPr>
        </p:nvSpPr>
        <p:spPr>
          <a:xfrm>
            <a:off x="64951" y="5767868"/>
            <a:ext cx="11917352" cy="849630"/>
          </a:xfrm>
        </p:spPr>
        <p:txBody>
          <a:bodyPr/>
          <a:lstStyle/>
          <a:p>
            <a:r>
              <a:rPr lang="en-US" dirty="0"/>
              <a:t>The background peaks at 1460 </a:t>
            </a:r>
            <a:r>
              <a:rPr lang="en-US" dirty="0" err="1"/>
              <a:t>keV</a:t>
            </a:r>
            <a:r>
              <a:rPr lang="en-US" dirty="0"/>
              <a:t> (K40), 609 </a:t>
            </a:r>
            <a:r>
              <a:rPr lang="en-US" dirty="0" err="1"/>
              <a:t>keV</a:t>
            </a:r>
            <a:r>
              <a:rPr lang="en-US" dirty="0"/>
              <a:t> (Ra226), and 2614 </a:t>
            </a:r>
            <a:r>
              <a:rPr lang="en-US" dirty="0" err="1"/>
              <a:t>keV</a:t>
            </a:r>
            <a:r>
              <a:rPr lang="en-US" dirty="0"/>
              <a:t> (Th232) look to be at the expected energies</a:t>
            </a:r>
          </a:p>
          <a:p>
            <a:pPr lvl="1"/>
            <a:r>
              <a:rPr lang="en-US" dirty="0"/>
              <a:t>The energy calibration is acceptable, and it looks like we got the correct files off the detector</a:t>
            </a:r>
          </a:p>
        </p:txBody>
      </p:sp>
      <p:pic>
        <p:nvPicPr>
          <p:cNvPr id="7" name="Picture 6">
            <a:extLst>
              <a:ext uri="{FF2B5EF4-FFF2-40B4-BE49-F238E27FC236}">
                <a16:creationId xmlns:a16="http://schemas.microsoft.com/office/drawing/2014/main" id="{B5C093CB-2305-7F44-943C-C68CD1555F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4970" y="867693"/>
            <a:ext cx="7649030" cy="4406689"/>
          </a:xfrm>
          <a:prstGeom prst="rect">
            <a:avLst/>
          </a:prstGeom>
        </p:spPr>
      </p:pic>
      <p:sp>
        <p:nvSpPr>
          <p:cNvPr id="8" name="Oval 7">
            <a:extLst>
              <a:ext uri="{FF2B5EF4-FFF2-40B4-BE49-F238E27FC236}">
                <a16:creationId xmlns:a16="http://schemas.microsoft.com/office/drawing/2014/main" id="{20A685AD-1B9E-9940-BADF-6B2F7A536E54}"/>
              </a:ext>
            </a:extLst>
          </p:cNvPr>
          <p:cNvSpPr/>
          <p:nvPr/>
        </p:nvSpPr>
        <p:spPr>
          <a:xfrm>
            <a:off x="7522029" y="2130820"/>
            <a:ext cx="361415" cy="177352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A9B70D2-685D-854F-98C1-272EA9217FBB}"/>
              </a:ext>
            </a:extLst>
          </p:cNvPr>
          <p:cNvSpPr/>
          <p:nvPr/>
        </p:nvSpPr>
        <p:spPr>
          <a:xfrm>
            <a:off x="4959539" y="1538514"/>
            <a:ext cx="359946" cy="236582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AF271C6-1F94-3641-BEFB-13544CE8099D}"/>
              </a:ext>
            </a:extLst>
          </p:cNvPr>
          <p:cNvSpPr/>
          <p:nvPr/>
        </p:nvSpPr>
        <p:spPr>
          <a:xfrm>
            <a:off x="3071585" y="1408862"/>
            <a:ext cx="322943" cy="249548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E287A89-257D-9A4D-A676-7EB290620B0B}"/>
              </a:ext>
            </a:extLst>
          </p:cNvPr>
          <p:cNvSpPr/>
          <p:nvPr/>
        </p:nvSpPr>
        <p:spPr>
          <a:xfrm>
            <a:off x="5617029" y="2130820"/>
            <a:ext cx="386789" cy="177352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54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0E4F8-8CF1-DA4F-8298-04BAF4766D19}"/>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E9E1CD8D-80EC-7D4E-A3B5-1182071A4454}"/>
              </a:ext>
            </a:extLst>
          </p:cNvPr>
          <p:cNvSpPr>
            <a:spLocks noGrp="1"/>
          </p:cNvSpPr>
          <p:nvPr>
            <p:ph type="sldNum" sz="quarter" idx="4"/>
          </p:nvPr>
        </p:nvSpPr>
        <p:spPr/>
        <p:txBody>
          <a:bodyPr/>
          <a:lstStyle/>
          <a:p>
            <a:fld id="{4FAB73BC-B049-4115-A692-8D63A059BFB8}" type="slidenum">
              <a:rPr lang="en-US" smtClean="0"/>
              <a:pPr/>
              <a:t>63</a:t>
            </a:fld>
            <a:endParaRPr lang="en-US" dirty="0"/>
          </a:p>
        </p:txBody>
      </p:sp>
      <p:sp>
        <p:nvSpPr>
          <p:cNvPr id="4" name="Text Placeholder 3">
            <a:extLst>
              <a:ext uri="{FF2B5EF4-FFF2-40B4-BE49-F238E27FC236}">
                <a16:creationId xmlns:a16="http://schemas.microsoft.com/office/drawing/2014/main" id="{0B3BE6EE-7D23-6940-8225-F3F04DC2E007}"/>
              </a:ext>
            </a:extLst>
          </p:cNvPr>
          <p:cNvSpPr>
            <a:spLocks noGrp="1"/>
          </p:cNvSpPr>
          <p:nvPr>
            <p:ph type="body" sz="quarter" idx="10"/>
          </p:nvPr>
        </p:nvSpPr>
        <p:spPr>
          <a:xfrm>
            <a:off x="484348" y="5204923"/>
            <a:ext cx="11214166" cy="1515191"/>
          </a:xfrm>
        </p:spPr>
        <p:txBody>
          <a:bodyPr/>
          <a:lstStyle/>
          <a:p>
            <a:r>
              <a:rPr lang="en-US" dirty="0"/>
              <a:t>There are two obvious photo-peaks in your item of interest spectrum that are not in the background spectrum.</a:t>
            </a:r>
          </a:p>
          <a:p>
            <a:r>
              <a:rPr lang="en-US" dirty="0"/>
              <a:t>You can fit peaks by double-clicking near them.</a:t>
            </a:r>
          </a:p>
        </p:txBody>
      </p:sp>
      <p:pic>
        <p:nvPicPr>
          <p:cNvPr id="5" name="Picture 4">
            <a:extLst>
              <a:ext uri="{FF2B5EF4-FFF2-40B4-BE49-F238E27FC236}">
                <a16:creationId xmlns:a16="http://schemas.microsoft.com/office/drawing/2014/main" id="{B0E68386-A7CE-6546-8B3F-1B15C2C9142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23887" y="1000220"/>
            <a:ext cx="6300778" cy="3739075"/>
          </a:xfrm>
          <a:prstGeom prst="rect">
            <a:avLst/>
          </a:prstGeom>
        </p:spPr>
      </p:pic>
      <p:pic>
        <p:nvPicPr>
          <p:cNvPr id="9" name="Picture 8">
            <a:extLst>
              <a:ext uri="{FF2B5EF4-FFF2-40B4-BE49-F238E27FC236}">
                <a16:creationId xmlns:a16="http://schemas.microsoft.com/office/drawing/2014/main" id="{1A13ACDA-3DB7-7444-AE02-079F8A9AD7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45585" y="1636944"/>
            <a:ext cx="1232813" cy="1232813"/>
          </a:xfrm>
          <a:prstGeom prst="rect">
            <a:avLst/>
          </a:prstGeom>
        </p:spPr>
      </p:pic>
      <p:pic>
        <p:nvPicPr>
          <p:cNvPr id="10" name="Picture 9">
            <a:extLst>
              <a:ext uri="{FF2B5EF4-FFF2-40B4-BE49-F238E27FC236}">
                <a16:creationId xmlns:a16="http://schemas.microsoft.com/office/drawing/2014/main" id="{7832D814-44C9-B44C-BEB7-B5E841AF91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9642" y="2082798"/>
            <a:ext cx="1232813" cy="1232813"/>
          </a:xfrm>
          <a:prstGeom prst="rect">
            <a:avLst/>
          </a:prstGeom>
        </p:spPr>
      </p:pic>
    </p:spTree>
    <p:extLst>
      <p:ext uri="{BB962C8B-B14F-4D97-AF65-F5344CB8AC3E}">
        <p14:creationId xmlns:p14="http://schemas.microsoft.com/office/powerpoint/2010/main" val="39473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D4008FD-4B08-6C4C-8266-8EBBAFAE9D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4156" y="1772870"/>
            <a:ext cx="6959869" cy="4127187"/>
          </a:xfrm>
          <a:prstGeom prst="rect">
            <a:avLst/>
          </a:prstGeom>
        </p:spPr>
      </p:pic>
      <p:sp>
        <p:nvSpPr>
          <p:cNvPr id="2" name="Title 1">
            <a:extLst>
              <a:ext uri="{FF2B5EF4-FFF2-40B4-BE49-F238E27FC236}">
                <a16:creationId xmlns:a16="http://schemas.microsoft.com/office/drawing/2014/main" id="{A0F88D62-6069-6643-AA42-B34EF208FC50}"/>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99EA9AC6-8983-4C4D-A5EC-54236030CB37}"/>
              </a:ext>
            </a:extLst>
          </p:cNvPr>
          <p:cNvSpPr>
            <a:spLocks noGrp="1"/>
          </p:cNvSpPr>
          <p:nvPr>
            <p:ph type="sldNum" sz="quarter" idx="4"/>
          </p:nvPr>
        </p:nvSpPr>
        <p:spPr/>
        <p:txBody>
          <a:bodyPr/>
          <a:lstStyle/>
          <a:p>
            <a:fld id="{4FAB73BC-B049-4115-A692-8D63A059BFB8}" type="slidenum">
              <a:rPr lang="en-US" smtClean="0"/>
              <a:pPr/>
              <a:t>64</a:t>
            </a:fld>
            <a:endParaRPr lang="en-US" dirty="0"/>
          </a:p>
        </p:txBody>
      </p:sp>
      <p:sp>
        <p:nvSpPr>
          <p:cNvPr id="4" name="Text Placeholder 3">
            <a:extLst>
              <a:ext uri="{FF2B5EF4-FFF2-40B4-BE49-F238E27FC236}">
                <a16:creationId xmlns:a16="http://schemas.microsoft.com/office/drawing/2014/main" id="{B341DE4B-8C4C-D847-BFB9-87157323FEDD}"/>
              </a:ext>
            </a:extLst>
          </p:cNvPr>
          <p:cNvSpPr>
            <a:spLocks noGrp="1"/>
          </p:cNvSpPr>
          <p:nvPr>
            <p:ph type="body" sz="quarter" idx="10"/>
          </p:nvPr>
        </p:nvSpPr>
        <p:spPr>
          <a:xfrm>
            <a:off x="956948" y="810728"/>
            <a:ext cx="10058400" cy="808018"/>
          </a:xfrm>
        </p:spPr>
        <p:txBody>
          <a:bodyPr/>
          <a:lstStyle/>
          <a:p>
            <a:r>
              <a:rPr lang="en-US" dirty="0"/>
              <a:t>Let’s figure out what nuclide causes these </a:t>
            </a:r>
            <a:r>
              <a:rPr lang="en-US" dirty="0" err="1"/>
              <a:t>photopeaks</a:t>
            </a:r>
            <a:r>
              <a:rPr lang="en-US" dirty="0"/>
              <a:t> by using the “Nuclide Search” tab</a:t>
            </a:r>
          </a:p>
        </p:txBody>
      </p:sp>
      <p:sp>
        <p:nvSpPr>
          <p:cNvPr id="9" name="Text Placeholder 3">
            <a:extLst>
              <a:ext uri="{FF2B5EF4-FFF2-40B4-BE49-F238E27FC236}">
                <a16:creationId xmlns:a16="http://schemas.microsoft.com/office/drawing/2014/main" id="{8932ACA3-07DF-2F48-AF96-E3894A613545}"/>
              </a:ext>
            </a:extLst>
          </p:cNvPr>
          <p:cNvSpPr txBox="1">
            <a:spLocks/>
          </p:cNvSpPr>
          <p:nvPr/>
        </p:nvSpPr>
        <p:spPr>
          <a:xfrm>
            <a:off x="274648" y="2134943"/>
            <a:ext cx="2707279" cy="1638771"/>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When on the “Nuclide Search” tab if you click on a place in the spectrum – that energy is filled in to search on</a:t>
            </a:r>
          </a:p>
        </p:txBody>
      </p:sp>
      <p:cxnSp>
        <p:nvCxnSpPr>
          <p:cNvPr id="10" name="Straight Arrow Connector 9">
            <a:extLst>
              <a:ext uri="{FF2B5EF4-FFF2-40B4-BE49-F238E27FC236}">
                <a16:creationId xmlns:a16="http://schemas.microsoft.com/office/drawing/2014/main" id="{FD5EA012-B037-E247-AB58-37CB82233C21}"/>
              </a:ext>
            </a:extLst>
          </p:cNvPr>
          <p:cNvCxnSpPr>
            <a:cxnSpLocks/>
          </p:cNvCxnSpPr>
          <p:nvPr/>
        </p:nvCxnSpPr>
        <p:spPr>
          <a:xfrm flipH="1">
            <a:off x="4049488" y="2946400"/>
            <a:ext cx="1654626" cy="1915886"/>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E845F86-A2D6-FF43-B1CB-C7108B8867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3926" y="2525273"/>
            <a:ext cx="1113971" cy="1113971"/>
          </a:xfrm>
          <a:prstGeom prst="rect">
            <a:avLst/>
          </a:prstGeom>
        </p:spPr>
      </p:pic>
      <p:sp>
        <p:nvSpPr>
          <p:cNvPr id="15" name="Text Placeholder 3">
            <a:extLst>
              <a:ext uri="{FF2B5EF4-FFF2-40B4-BE49-F238E27FC236}">
                <a16:creationId xmlns:a16="http://schemas.microsoft.com/office/drawing/2014/main" id="{C4306931-7E00-064B-A60A-90C25484BB6D}"/>
              </a:ext>
            </a:extLst>
          </p:cNvPr>
          <p:cNvSpPr txBox="1">
            <a:spLocks/>
          </p:cNvSpPr>
          <p:nvPr/>
        </p:nvSpPr>
        <p:spPr>
          <a:xfrm>
            <a:off x="484348" y="5524029"/>
            <a:ext cx="2497580" cy="1333971"/>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The number of energies can be changed by using the + and - icons</a:t>
            </a:r>
          </a:p>
        </p:txBody>
      </p:sp>
      <p:cxnSp>
        <p:nvCxnSpPr>
          <p:cNvPr id="17" name="Straight Arrow Connector 16">
            <a:extLst>
              <a:ext uri="{FF2B5EF4-FFF2-40B4-BE49-F238E27FC236}">
                <a16:creationId xmlns:a16="http://schemas.microsoft.com/office/drawing/2014/main" id="{5A122504-57B8-FE4D-B506-E447364A0668}"/>
              </a:ext>
            </a:extLst>
          </p:cNvPr>
          <p:cNvCxnSpPr>
            <a:cxnSpLocks/>
          </p:cNvCxnSpPr>
          <p:nvPr/>
        </p:nvCxnSpPr>
        <p:spPr>
          <a:xfrm flipV="1">
            <a:off x="3019822" y="5152571"/>
            <a:ext cx="2192506" cy="74748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86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C65F7-89FD-6446-8C0D-119243F6C034}"/>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A87B721F-F02A-B24A-B739-8EA82F546835}"/>
              </a:ext>
            </a:extLst>
          </p:cNvPr>
          <p:cNvSpPr>
            <a:spLocks noGrp="1"/>
          </p:cNvSpPr>
          <p:nvPr>
            <p:ph type="sldNum" sz="quarter" idx="4"/>
          </p:nvPr>
        </p:nvSpPr>
        <p:spPr/>
        <p:txBody>
          <a:bodyPr/>
          <a:lstStyle/>
          <a:p>
            <a:fld id="{4FAB73BC-B049-4115-A692-8D63A059BFB8}" type="slidenum">
              <a:rPr lang="en-US" smtClean="0"/>
              <a:pPr/>
              <a:t>65</a:t>
            </a:fld>
            <a:endParaRPr lang="en-US" dirty="0"/>
          </a:p>
        </p:txBody>
      </p:sp>
      <p:sp>
        <p:nvSpPr>
          <p:cNvPr id="4" name="Text Placeholder 3">
            <a:extLst>
              <a:ext uri="{FF2B5EF4-FFF2-40B4-BE49-F238E27FC236}">
                <a16:creationId xmlns:a16="http://schemas.microsoft.com/office/drawing/2014/main" id="{1049F451-92F4-FD4E-95DA-803D29195A50}"/>
              </a:ext>
            </a:extLst>
          </p:cNvPr>
          <p:cNvSpPr>
            <a:spLocks noGrp="1"/>
          </p:cNvSpPr>
          <p:nvPr>
            <p:ph type="body" sz="quarter" idx="10"/>
          </p:nvPr>
        </p:nvSpPr>
        <p:spPr>
          <a:xfrm>
            <a:off x="996419" y="5627529"/>
            <a:ext cx="10058400" cy="691904"/>
          </a:xfrm>
        </p:spPr>
        <p:txBody>
          <a:bodyPr/>
          <a:lstStyle/>
          <a:p>
            <a:r>
              <a:rPr lang="en-US" dirty="0"/>
              <a:t>Clicking on a nuclide will cause the reference photopeak lines for that nuclide to be shown</a:t>
            </a:r>
          </a:p>
          <a:p>
            <a:pPr lvl="1"/>
            <a:r>
              <a:rPr lang="en-US" dirty="0"/>
              <a:t>Here Fm256 is clearly not right because we would see many other peaks</a:t>
            </a:r>
          </a:p>
        </p:txBody>
      </p:sp>
      <p:pic>
        <p:nvPicPr>
          <p:cNvPr id="6" name="Picture 5">
            <a:extLst>
              <a:ext uri="{FF2B5EF4-FFF2-40B4-BE49-F238E27FC236}">
                <a16:creationId xmlns:a16="http://schemas.microsoft.com/office/drawing/2014/main" id="{404C2D53-46AC-D547-80E3-ED6D6858EA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90057" y="948482"/>
            <a:ext cx="7504135" cy="4454209"/>
          </a:xfrm>
          <a:prstGeom prst="rect">
            <a:avLst/>
          </a:prstGeom>
        </p:spPr>
      </p:pic>
      <p:pic>
        <p:nvPicPr>
          <p:cNvPr id="7" name="Picture 6">
            <a:extLst>
              <a:ext uri="{FF2B5EF4-FFF2-40B4-BE49-F238E27FC236}">
                <a16:creationId xmlns:a16="http://schemas.microsoft.com/office/drawing/2014/main" id="{45A30109-A71A-5740-959D-E6CE72B66E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09241" y="4513558"/>
            <a:ext cx="1113971" cy="1113971"/>
          </a:xfrm>
          <a:prstGeom prst="rect">
            <a:avLst/>
          </a:prstGeom>
        </p:spPr>
      </p:pic>
    </p:spTree>
    <p:extLst>
      <p:ext uri="{BB962C8B-B14F-4D97-AF65-F5344CB8AC3E}">
        <p14:creationId xmlns:p14="http://schemas.microsoft.com/office/powerpoint/2010/main" val="151851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D1FE524-F5C0-E341-B9C6-951C7ABCA98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97071" y="1072150"/>
            <a:ext cx="6612919" cy="4719049"/>
          </a:xfrm>
          <a:prstGeom prst="rect">
            <a:avLst/>
          </a:prstGeom>
        </p:spPr>
      </p:pic>
      <p:sp>
        <p:nvSpPr>
          <p:cNvPr id="2" name="Title 1">
            <a:extLst>
              <a:ext uri="{FF2B5EF4-FFF2-40B4-BE49-F238E27FC236}">
                <a16:creationId xmlns:a16="http://schemas.microsoft.com/office/drawing/2014/main" id="{07F33D30-13C3-1043-8134-36753F8ED52B}"/>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89D9F35C-38D1-374B-8E71-1B4AA2FCC93D}"/>
              </a:ext>
            </a:extLst>
          </p:cNvPr>
          <p:cNvSpPr>
            <a:spLocks noGrp="1"/>
          </p:cNvSpPr>
          <p:nvPr>
            <p:ph type="sldNum" sz="quarter" idx="4"/>
          </p:nvPr>
        </p:nvSpPr>
        <p:spPr/>
        <p:txBody>
          <a:bodyPr/>
          <a:lstStyle/>
          <a:p>
            <a:fld id="{4FAB73BC-B049-4115-A692-8D63A059BFB8}" type="slidenum">
              <a:rPr lang="en-US" smtClean="0"/>
              <a:pPr/>
              <a:t>66</a:t>
            </a:fld>
            <a:endParaRPr lang="en-US" dirty="0"/>
          </a:p>
        </p:txBody>
      </p:sp>
      <p:sp>
        <p:nvSpPr>
          <p:cNvPr id="4" name="Text Placeholder 3">
            <a:extLst>
              <a:ext uri="{FF2B5EF4-FFF2-40B4-BE49-F238E27FC236}">
                <a16:creationId xmlns:a16="http://schemas.microsoft.com/office/drawing/2014/main" id="{C89FCA13-A5DC-D442-BDC1-09AC2CAF1025}"/>
              </a:ext>
            </a:extLst>
          </p:cNvPr>
          <p:cNvSpPr>
            <a:spLocks noGrp="1"/>
          </p:cNvSpPr>
          <p:nvPr>
            <p:ph type="body" sz="quarter" idx="10"/>
          </p:nvPr>
        </p:nvSpPr>
        <p:spPr>
          <a:xfrm>
            <a:off x="720648" y="5926611"/>
            <a:ext cx="10058400" cy="676353"/>
          </a:xfrm>
        </p:spPr>
        <p:txBody>
          <a:bodyPr/>
          <a:lstStyle/>
          <a:p>
            <a:r>
              <a:rPr lang="en-US" dirty="0"/>
              <a:t>It’s a little hard to see, but the reference lines for Na22 line up exactly with the observed peaks – and we aren’t missing any peaks we would expect for Na22 – so this is our nuclide</a:t>
            </a:r>
          </a:p>
        </p:txBody>
      </p:sp>
      <p:sp>
        <p:nvSpPr>
          <p:cNvPr id="6" name="Text Placeholder 3">
            <a:extLst>
              <a:ext uri="{FF2B5EF4-FFF2-40B4-BE49-F238E27FC236}">
                <a16:creationId xmlns:a16="http://schemas.microsoft.com/office/drawing/2014/main" id="{F0F7D458-3049-634F-92A6-2BF9281B98D3}"/>
              </a:ext>
            </a:extLst>
          </p:cNvPr>
          <p:cNvSpPr txBox="1">
            <a:spLocks/>
          </p:cNvSpPr>
          <p:nvPr/>
        </p:nvSpPr>
        <p:spPr>
          <a:xfrm>
            <a:off x="8795657" y="1759329"/>
            <a:ext cx="3396343" cy="1869241"/>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usually best to sort this table by the “Profile” column (default), but other ordering can be changed by clicking on the headers for other columns</a:t>
            </a:r>
          </a:p>
        </p:txBody>
      </p:sp>
      <p:cxnSp>
        <p:nvCxnSpPr>
          <p:cNvPr id="7" name="Straight Arrow Connector 6">
            <a:extLst>
              <a:ext uri="{FF2B5EF4-FFF2-40B4-BE49-F238E27FC236}">
                <a16:creationId xmlns:a16="http://schemas.microsoft.com/office/drawing/2014/main" id="{5B04381E-8B5A-3F4A-98A8-5898A94A6B32}"/>
              </a:ext>
            </a:extLst>
          </p:cNvPr>
          <p:cNvCxnSpPr>
            <a:cxnSpLocks/>
          </p:cNvCxnSpPr>
          <p:nvPr/>
        </p:nvCxnSpPr>
        <p:spPr>
          <a:xfrm flipH="1">
            <a:off x="6345382" y="2249714"/>
            <a:ext cx="2450279" cy="214217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76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64D0A-1F18-214C-9234-087FBD351B5F}"/>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C079A19B-F8F3-8240-A8B9-A74026963D22}"/>
              </a:ext>
            </a:extLst>
          </p:cNvPr>
          <p:cNvSpPr>
            <a:spLocks noGrp="1"/>
          </p:cNvSpPr>
          <p:nvPr>
            <p:ph type="sldNum" sz="quarter" idx="4"/>
          </p:nvPr>
        </p:nvSpPr>
        <p:spPr/>
        <p:txBody>
          <a:bodyPr/>
          <a:lstStyle/>
          <a:p>
            <a:fld id="{4FAB73BC-B049-4115-A692-8D63A059BFB8}" type="slidenum">
              <a:rPr lang="en-US" smtClean="0"/>
              <a:pPr/>
              <a:t>67</a:t>
            </a:fld>
            <a:endParaRPr lang="en-US" dirty="0"/>
          </a:p>
        </p:txBody>
      </p:sp>
      <p:sp>
        <p:nvSpPr>
          <p:cNvPr id="4" name="Text Placeholder 3">
            <a:extLst>
              <a:ext uri="{FF2B5EF4-FFF2-40B4-BE49-F238E27FC236}">
                <a16:creationId xmlns:a16="http://schemas.microsoft.com/office/drawing/2014/main" id="{A49EAE4C-03BE-B146-BD52-E6756DBA9373}"/>
              </a:ext>
            </a:extLst>
          </p:cNvPr>
          <p:cNvSpPr>
            <a:spLocks noGrp="1"/>
          </p:cNvSpPr>
          <p:nvPr>
            <p:ph type="body" sz="quarter" idx="10"/>
          </p:nvPr>
        </p:nvSpPr>
        <p:spPr>
          <a:xfrm>
            <a:off x="720648" y="962727"/>
            <a:ext cx="10935198" cy="416132"/>
          </a:xfrm>
        </p:spPr>
        <p:txBody>
          <a:bodyPr>
            <a:normAutofit fontScale="92500"/>
          </a:bodyPr>
          <a:lstStyle/>
          <a:p>
            <a:r>
              <a:rPr lang="en-US" dirty="0"/>
              <a:t>Now we need to assign nuclides to these peaks because reference lines were not showing before we fit the peaks:</a:t>
            </a:r>
          </a:p>
        </p:txBody>
      </p:sp>
      <p:pic>
        <p:nvPicPr>
          <p:cNvPr id="5" name="Picture 4">
            <a:extLst>
              <a:ext uri="{FF2B5EF4-FFF2-40B4-BE49-F238E27FC236}">
                <a16:creationId xmlns:a16="http://schemas.microsoft.com/office/drawing/2014/main" id="{D6ED4D16-0F1E-634F-A01B-AF28F8638ED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9410" y="1378859"/>
            <a:ext cx="3217362" cy="5479141"/>
          </a:xfrm>
          <a:prstGeom prst="rect">
            <a:avLst/>
          </a:prstGeom>
        </p:spPr>
      </p:pic>
      <p:sp>
        <p:nvSpPr>
          <p:cNvPr id="6" name="Text Placeholder 3">
            <a:extLst>
              <a:ext uri="{FF2B5EF4-FFF2-40B4-BE49-F238E27FC236}">
                <a16:creationId xmlns:a16="http://schemas.microsoft.com/office/drawing/2014/main" id="{54CFE64B-DBE8-B446-9241-41D0602E2339}"/>
              </a:ext>
            </a:extLst>
          </p:cNvPr>
          <p:cNvSpPr txBox="1">
            <a:spLocks/>
          </p:cNvSpPr>
          <p:nvPr/>
        </p:nvSpPr>
        <p:spPr>
          <a:xfrm>
            <a:off x="5474077" y="2733787"/>
            <a:ext cx="5643866" cy="1025414"/>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If you right-click on the peak, and go to the “Change Nuclide” menu-item, you can select Na22, or there are a number of other possible isotopes that it could be from</a:t>
            </a:r>
          </a:p>
        </p:txBody>
      </p:sp>
    </p:spTree>
    <p:extLst>
      <p:ext uri="{BB962C8B-B14F-4D97-AF65-F5344CB8AC3E}">
        <p14:creationId xmlns:p14="http://schemas.microsoft.com/office/powerpoint/2010/main" val="240260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C2FCC-61E9-6E43-BE5E-31E83DE33B6F}"/>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04D561B7-C857-BF4D-BC01-14A7587237C8}"/>
              </a:ext>
            </a:extLst>
          </p:cNvPr>
          <p:cNvSpPr>
            <a:spLocks noGrp="1"/>
          </p:cNvSpPr>
          <p:nvPr>
            <p:ph type="sldNum" sz="quarter" idx="4"/>
          </p:nvPr>
        </p:nvSpPr>
        <p:spPr/>
        <p:txBody>
          <a:bodyPr/>
          <a:lstStyle/>
          <a:p>
            <a:fld id="{4FAB73BC-B049-4115-A692-8D63A059BFB8}" type="slidenum">
              <a:rPr lang="en-US" smtClean="0"/>
              <a:pPr/>
              <a:t>68</a:t>
            </a:fld>
            <a:endParaRPr lang="en-US" dirty="0"/>
          </a:p>
        </p:txBody>
      </p:sp>
      <p:sp>
        <p:nvSpPr>
          <p:cNvPr id="4" name="Text Placeholder 3">
            <a:extLst>
              <a:ext uri="{FF2B5EF4-FFF2-40B4-BE49-F238E27FC236}">
                <a16:creationId xmlns:a16="http://schemas.microsoft.com/office/drawing/2014/main" id="{498F481E-23BC-324E-BA06-461C56A4ECD7}"/>
              </a:ext>
            </a:extLst>
          </p:cNvPr>
          <p:cNvSpPr>
            <a:spLocks noGrp="1"/>
          </p:cNvSpPr>
          <p:nvPr>
            <p:ph type="body" sz="quarter" idx="10"/>
          </p:nvPr>
        </p:nvSpPr>
        <p:spPr>
          <a:xfrm>
            <a:off x="623772" y="810728"/>
            <a:ext cx="10252152" cy="561274"/>
          </a:xfrm>
        </p:spPr>
        <p:txBody>
          <a:bodyPr/>
          <a:lstStyle/>
          <a:p>
            <a:r>
              <a:rPr lang="en-US" dirty="0"/>
              <a:t>You can also assign nuclides to peaks, in a number of other ways:</a:t>
            </a:r>
          </a:p>
        </p:txBody>
      </p:sp>
      <p:pic>
        <p:nvPicPr>
          <p:cNvPr id="6" name="Picture 5">
            <a:extLst>
              <a:ext uri="{FF2B5EF4-FFF2-40B4-BE49-F238E27FC236}">
                <a16:creationId xmlns:a16="http://schemas.microsoft.com/office/drawing/2014/main" id="{F06A5795-0C98-EF47-BD6F-C605CDF6839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80164" y="1262777"/>
            <a:ext cx="3467100" cy="1358900"/>
          </a:xfrm>
          <a:prstGeom prst="rect">
            <a:avLst/>
          </a:prstGeom>
        </p:spPr>
      </p:pic>
      <p:sp>
        <p:nvSpPr>
          <p:cNvPr id="7" name="Text Placeholder 3">
            <a:extLst>
              <a:ext uri="{FF2B5EF4-FFF2-40B4-BE49-F238E27FC236}">
                <a16:creationId xmlns:a16="http://schemas.microsoft.com/office/drawing/2014/main" id="{D08F8662-2728-024A-B35A-CD70CC239DAA}"/>
              </a:ext>
            </a:extLst>
          </p:cNvPr>
          <p:cNvSpPr txBox="1">
            <a:spLocks/>
          </p:cNvSpPr>
          <p:nvPr/>
        </p:nvSpPr>
        <p:spPr>
          <a:xfrm>
            <a:off x="720648" y="1580359"/>
            <a:ext cx="3071652" cy="960087"/>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By typing the nuclide name into the “Peak Manager” tab</a:t>
            </a:r>
          </a:p>
        </p:txBody>
      </p:sp>
      <p:pic>
        <p:nvPicPr>
          <p:cNvPr id="8" name="Picture 7">
            <a:extLst>
              <a:ext uri="{FF2B5EF4-FFF2-40B4-BE49-F238E27FC236}">
                <a16:creationId xmlns:a16="http://schemas.microsoft.com/office/drawing/2014/main" id="{7983A78F-3FCA-0B40-9311-938CF2177D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89395" y="2540446"/>
            <a:ext cx="1947608" cy="2358571"/>
          </a:xfrm>
          <a:prstGeom prst="rect">
            <a:avLst/>
          </a:prstGeom>
        </p:spPr>
      </p:pic>
      <p:sp>
        <p:nvSpPr>
          <p:cNvPr id="9" name="Text Placeholder 3">
            <a:extLst>
              <a:ext uri="{FF2B5EF4-FFF2-40B4-BE49-F238E27FC236}">
                <a16:creationId xmlns:a16="http://schemas.microsoft.com/office/drawing/2014/main" id="{EB298D6E-6E58-B046-8F52-82CD9C4A72D5}"/>
              </a:ext>
            </a:extLst>
          </p:cNvPr>
          <p:cNvSpPr txBox="1">
            <a:spLocks/>
          </p:cNvSpPr>
          <p:nvPr/>
        </p:nvSpPr>
        <p:spPr>
          <a:xfrm>
            <a:off x="4482571" y="2931802"/>
            <a:ext cx="3328838" cy="960087"/>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The “Peak Editor” tool (opened by right clicking on peak and selecting “Peak Editor…”)</a:t>
            </a:r>
          </a:p>
        </p:txBody>
      </p:sp>
      <p:cxnSp>
        <p:nvCxnSpPr>
          <p:cNvPr id="10" name="Straight Arrow Connector 9">
            <a:extLst>
              <a:ext uri="{FF2B5EF4-FFF2-40B4-BE49-F238E27FC236}">
                <a16:creationId xmlns:a16="http://schemas.microsoft.com/office/drawing/2014/main" id="{247C8CD4-4DD8-3A44-ACE3-1987F3513174}"/>
              </a:ext>
            </a:extLst>
          </p:cNvPr>
          <p:cNvCxnSpPr>
            <a:cxnSpLocks/>
            <a:stCxn id="9" idx="3"/>
          </p:cNvCxnSpPr>
          <p:nvPr/>
        </p:nvCxnSpPr>
        <p:spPr>
          <a:xfrm>
            <a:off x="7811409" y="3411846"/>
            <a:ext cx="2043791" cy="53478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E32E8FF-BF74-1D4C-967F-6E2511EB941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4348" y="3196937"/>
            <a:ext cx="3507391" cy="2254751"/>
          </a:xfrm>
          <a:prstGeom prst="rect">
            <a:avLst/>
          </a:prstGeom>
        </p:spPr>
      </p:pic>
      <p:sp>
        <p:nvSpPr>
          <p:cNvPr id="15" name="Text Placeholder 3">
            <a:extLst>
              <a:ext uri="{FF2B5EF4-FFF2-40B4-BE49-F238E27FC236}">
                <a16:creationId xmlns:a16="http://schemas.microsoft.com/office/drawing/2014/main" id="{F8484B1C-7BD9-6640-A3F2-0133C3CAA320}"/>
              </a:ext>
            </a:extLst>
          </p:cNvPr>
          <p:cNvSpPr txBox="1">
            <a:spLocks/>
          </p:cNvSpPr>
          <p:nvPr/>
        </p:nvSpPr>
        <p:spPr>
          <a:xfrm>
            <a:off x="834229" y="5740903"/>
            <a:ext cx="3328838" cy="960087"/>
          </a:xfrm>
          <a:prstGeom prst="rect">
            <a:avLst/>
          </a:prstGeom>
        </p:spPr>
        <p:txBody>
          <a:bodyPr vert="horz" lIns="0" tIns="45720" rIns="0" bIns="45720" rtlCol="0">
            <a:normAutofit fontScale="92500" lnSpcReduction="2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Or if you are showing reference photo-peak lines when you fit for a peak, the peak will automatically be associated with that nuclide</a:t>
            </a:r>
          </a:p>
        </p:txBody>
      </p:sp>
      <p:cxnSp>
        <p:nvCxnSpPr>
          <p:cNvPr id="16" name="Straight Arrow Connector 15">
            <a:extLst>
              <a:ext uri="{FF2B5EF4-FFF2-40B4-BE49-F238E27FC236}">
                <a16:creationId xmlns:a16="http://schemas.microsoft.com/office/drawing/2014/main" id="{D38AEA02-1110-7848-9542-373E8C615DF5}"/>
              </a:ext>
            </a:extLst>
          </p:cNvPr>
          <p:cNvCxnSpPr>
            <a:cxnSpLocks/>
          </p:cNvCxnSpPr>
          <p:nvPr/>
        </p:nvCxnSpPr>
        <p:spPr>
          <a:xfrm flipH="1" flipV="1">
            <a:off x="1406372" y="3758211"/>
            <a:ext cx="973972" cy="2012206"/>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3E4305C-2AF2-DE4B-AA44-19701791336B}"/>
              </a:ext>
            </a:extLst>
          </p:cNvPr>
          <p:cNvCxnSpPr>
            <a:cxnSpLocks/>
            <a:stCxn id="7" idx="3"/>
          </p:cNvCxnSpPr>
          <p:nvPr/>
        </p:nvCxnSpPr>
        <p:spPr>
          <a:xfrm>
            <a:off x="3792300" y="2060403"/>
            <a:ext cx="787864"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8758B404-8B89-8242-AC05-4D6D8CA05F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50323" y="4670919"/>
            <a:ext cx="2233386" cy="2118362"/>
          </a:xfrm>
          <a:prstGeom prst="rect">
            <a:avLst/>
          </a:prstGeom>
        </p:spPr>
      </p:pic>
      <p:sp>
        <p:nvSpPr>
          <p:cNvPr id="26" name="Text Placeholder 3">
            <a:extLst>
              <a:ext uri="{FF2B5EF4-FFF2-40B4-BE49-F238E27FC236}">
                <a16:creationId xmlns:a16="http://schemas.microsoft.com/office/drawing/2014/main" id="{59B8EF32-7F47-5847-B3AF-85413C2A82EB}"/>
              </a:ext>
            </a:extLst>
          </p:cNvPr>
          <p:cNvSpPr txBox="1">
            <a:spLocks/>
          </p:cNvSpPr>
          <p:nvPr/>
        </p:nvSpPr>
        <p:spPr>
          <a:xfrm>
            <a:off x="7942224" y="5290373"/>
            <a:ext cx="3328838" cy="960087"/>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a:t>Mousing</a:t>
            </a:r>
            <a:r>
              <a:rPr lang="en-US" dirty="0"/>
              <a:t> over a peak causes a pop-up that shows info about the peak, including nuclide</a:t>
            </a:r>
          </a:p>
        </p:txBody>
      </p:sp>
      <p:pic>
        <p:nvPicPr>
          <p:cNvPr id="28" name="Picture 27">
            <a:extLst>
              <a:ext uri="{FF2B5EF4-FFF2-40B4-BE49-F238E27FC236}">
                <a16:creationId xmlns:a16="http://schemas.microsoft.com/office/drawing/2014/main" id="{39E57700-AB3E-6B4A-BD7B-C17F9162B55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49848" y="5045288"/>
            <a:ext cx="812800" cy="812800"/>
          </a:xfrm>
          <a:prstGeom prst="rect">
            <a:avLst/>
          </a:prstGeom>
        </p:spPr>
      </p:pic>
      <p:cxnSp>
        <p:nvCxnSpPr>
          <p:cNvPr id="29" name="Straight Arrow Connector 28">
            <a:extLst>
              <a:ext uri="{FF2B5EF4-FFF2-40B4-BE49-F238E27FC236}">
                <a16:creationId xmlns:a16="http://schemas.microsoft.com/office/drawing/2014/main" id="{F37D9FCA-C24D-A046-94E7-353E2616B603}"/>
              </a:ext>
            </a:extLst>
          </p:cNvPr>
          <p:cNvCxnSpPr>
            <a:cxnSpLocks/>
            <a:stCxn id="26" idx="1"/>
          </p:cNvCxnSpPr>
          <p:nvPr/>
        </p:nvCxnSpPr>
        <p:spPr>
          <a:xfrm flipH="1">
            <a:off x="7463814" y="5770417"/>
            <a:ext cx="478410" cy="34009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52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58BD-E2D0-5447-9339-9FC8FDDBEC92}"/>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0537EC3A-43EA-B34A-96D2-F0567308DDFD}"/>
              </a:ext>
            </a:extLst>
          </p:cNvPr>
          <p:cNvSpPr>
            <a:spLocks noGrp="1"/>
          </p:cNvSpPr>
          <p:nvPr>
            <p:ph type="sldNum" sz="quarter" idx="4"/>
          </p:nvPr>
        </p:nvSpPr>
        <p:spPr/>
        <p:txBody>
          <a:bodyPr/>
          <a:lstStyle/>
          <a:p>
            <a:fld id="{4FAB73BC-B049-4115-A692-8D63A059BFB8}" type="slidenum">
              <a:rPr lang="en-US" smtClean="0"/>
              <a:pPr/>
              <a:t>69</a:t>
            </a:fld>
            <a:endParaRPr lang="en-US" dirty="0"/>
          </a:p>
        </p:txBody>
      </p:sp>
      <p:sp>
        <p:nvSpPr>
          <p:cNvPr id="4" name="Text Placeholder 3">
            <a:extLst>
              <a:ext uri="{FF2B5EF4-FFF2-40B4-BE49-F238E27FC236}">
                <a16:creationId xmlns:a16="http://schemas.microsoft.com/office/drawing/2014/main" id="{B92F0F2B-3DBF-5F49-9348-546578B0B59A}"/>
              </a:ext>
            </a:extLst>
          </p:cNvPr>
          <p:cNvSpPr>
            <a:spLocks noGrp="1"/>
          </p:cNvSpPr>
          <p:nvPr>
            <p:ph type="body" sz="quarter" idx="10"/>
          </p:nvPr>
        </p:nvSpPr>
        <p:spPr>
          <a:xfrm>
            <a:off x="720648" y="1093354"/>
            <a:ext cx="10058400" cy="474189"/>
          </a:xfrm>
        </p:spPr>
        <p:txBody>
          <a:bodyPr/>
          <a:lstStyle/>
          <a:p>
            <a:r>
              <a:rPr lang="en-US" dirty="0"/>
              <a:t>Fit for the source activity using the “Activity/Shielding Fit” tool</a:t>
            </a:r>
          </a:p>
        </p:txBody>
      </p:sp>
      <p:pic>
        <p:nvPicPr>
          <p:cNvPr id="7" name="Picture 6">
            <a:extLst>
              <a:ext uri="{FF2B5EF4-FFF2-40B4-BE49-F238E27FC236}">
                <a16:creationId xmlns:a16="http://schemas.microsoft.com/office/drawing/2014/main" id="{DAACEDF8-ACDF-FD46-B14E-31363E3186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9393" y="2514600"/>
            <a:ext cx="4533711" cy="2351314"/>
          </a:xfrm>
          <a:prstGeom prst="rect">
            <a:avLst/>
          </a:prstGeom>
        </p:spPr>
      </p:pic>
      <p:pic>
        <p:nvPicPr>
          <p:cNvPr id="8" name="Picture 7">
            <a:extLst>
              <a:ext uri="{FF2B5EF4-FFF2-40B4-BE49-F238E27FC236}">
                <a16:creationId xmlns:a16="http://schemas.microsoft.com/office/drawing/2014/main" id="{F4A4867D-CB63-4943-BEE5-9C624F16F4C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16865" y="2002972"/>
            <a:ext cx="5781433" cy="3374570"/>
          </a:xfrm>
          <a:prstGeom prst="rect">
            <a:avLst/>
          </a:prstGeom>
        </p:spPr>
      </p:pic>
      <p:sp>
        <p:nvSpPr>
          <p:cNvPr id="9" name="Right Arrow 8">
            <a:extLst>
              <a:ext uri="{FF2B5EF4-FFF2-40B4-BE49-F238E27FC236}">
                <a16:creationId xmlns:a16="http://schemas.microsoft.com/office/drawing/2014/main" id="{76BB31CB-1002-C643-8468-2F4C49D5A7B6}"/>
              </a:ext>
            </a:extLst>
          </p:cNvPr>
          <p:cNvSpPr/>
          <p:nvPr/>
        </p:nvSpPr>
        <p:spPr>
          <a:xfrm>
            <a:off x="5005713" y="3450771"/>
            <a:ext cx="870671" cy="478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593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8D0B0-07DC-0247-A8CD-CBD719F5167A}"/>
              </a:ext>
            </a:extLst>
          </p:cNvPr>
          <p:cNvSpPr>
            <a:spLocks noGrp="1"/>
          </p:cNvSpPr>
          <p:nvPr>
            <p:ph type="title"/>
          </p:nvPr>
        </p:nvSpPr>
        <p:spPr/>
        <p:txBody>
          <a:bodyPr/>
          <a:lstStyle/>
          <a:p>
            <a:r>
              <a:rPr lang="en-US" dirty="0"/>
              <a:t>Physics Primer – example gamma spectrum for Co56</a:t>
            </a:r>
          </a:p>
        </p:txBody>
      </p:sp>
      <p:sp>
        <p:nvSpPr>
          <p:cNvPr id="4" name="Slide Number Placeholder 3">
            <a:extLst>
              <a:ext uri="{FF2B5EF4-FFF2-40B4-BE49-F238E27FC236}">
                <a16:creationId xmlns:a16="http://schemas.microsoft.com/office/drawing/2014/main" id="{F53A74DC-4171-4843-9C5B-8017E1970509}"/>
              </a:ext>
            </a:extLst>
          </p:cNvPr>
          <p:cNvSpPr>
            <a:spLocks noGrp="1"/>
          </p:cNvSpPr>
          <p:nvPr>
            <p:ph type="sldNum" sz="quarter" idx="12"/>
          </p:nvPr>
        </p:nvSpPr>
        <p:spPr/>
        <p:txBody>
          <a:bodyPr/>
          <a:lstStyle/>
          <a:p>
            <a:fld id="{6113E31D-E2AB-40D1-8B51-AFA5AFEF393A}" type="slidenum">
              <a:rPr lang="en-US" smtClean="0"/>
              <a:t>7</a:t>
            </a:fld>
            <a:endParaRPr lang="en-US" dirty="0"/>
          </a:p>
        </p:txBody>
      </p:sp>
      <p:pic>
        <p:nvPicPr>
          <p:cNvPr id="10" name="Picture 9">
            <a:extLst>
              <a:ext uri="{FF2B5EF4-FFF2-40B4-BE49-F238E27FC236}">
                <a16:creationId xmlns:a16="http://schemas.microsoft.com/office/drawing/2014/main" id="{21197683-8192-8D4A-B6DC-42DA5A9F75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179" y="1146284"/>
            <a:ext cx="10779641" cy="4897163"/>
          </a:xfrm>
          <a:prstGeom prst="rect">
            <a:avLst/>
          </a:prstGeom>
        </p:spPr>
      </p:pic>
      <p:sp>
        <p:nvSpPr>
          <p:cNvPr id="11" name="TextBox 10">
            <a:extLst>
              <a:ext uri="{FF2B5EF4-FFF2-40B4-BE49-F238E27FC236}">
                <a16:creationId xmlns:a16="http://schemas.microsoft.com/office/drawing/2014/main" id="{8D5E76CB-C235-4544-A512-3CE6412A6828}"/>
              </a:ext>
            </a:extLst>
          </p:cNvPr>
          <p:cNvSpPr txBox="1"/>
          <p:nvPr/>
        </p:nvSpPr>
        <p:spPr>
          <a:xfrm>
            <a:off x="8418788" y="6236618"/>
            <a:ext cx="3300248" cy="523220"/>
          </a:xfrm>
          <a:prstGeom prst="rect">
            <a:avLst/>
          </a:prstGeom>
          <a:noFill/>
        </p:spPr>
        <p:txBody>
          <a:bodyPr wrap="square" rtlCol="0">
            <a:spAutoFit/>
          </a:bodyPr>
          <a:lstStyle/>
          <a:p>
            <a:r>
              <a:rPr lang="en-US" sz="1400" dirty="0"/>
              <a:t>As detected with a </a:t>
            </a:r>
            <a:r>
              <a:rPr lang="en-US" sz="1400" dirty="0" err="1"/>
              <a:t>HPGe</a:t>
            </a:r>
            <a:r>
              <a:rPr lang="en-US" sz="1400" dirty="0"/>
              <a:t> detector, and no terrestrial or cosmic background </a:t>
            </a:r>
          </a:p>
        </p:txBody>
      </p:sp>
      <p:sp>
        <p:nvSpPr>
          <p:cNvPr id="12" name="TextBox 11">
            <a:extLst>
              <a:ext uri="{FF2B5EF4-FFF2-40B4-BE49-F238E27FC236}">
                <a16:creationId xmlns:a16="http://schemas.microsoft.com/office/drawing/2014/main" id="{3D0E36AB-91F9-0E4E-B72A-30FC0CE7C670}"/>
              </a:ext>
            </a:extLst>
          </p:cNvPr>
          <p:cNvSpPr txBox="1"/>
          <p:nvPr/>
        </p:nvSpPr>
        <p:spPr>
          <a:xfrm>
            <a:off x="5946867" y="2217682"/>
            <a:ext cx="5538953" cy="369332"/>
          </a:xfrm>
          <a:prstGeom prst="rect">
            <a:avLst/>
          </a:prstGeom>
          <a:noFill/>
        </p:spPr>
        <p:txBody>
          <a:bodyPr wrap="square" rtlCol="0">
            <a:spAutoFit/>
          </a:bodyPr>
          <a:lstStyle/>
          <a:p>
            <a:r>
              <a:rPr lang="en-US" dirty="0">
                <a:latin typeface="+mj-lt"/>
              </a:rPr>
              <a:t>Distinct gamma energies, with distinct probabilities </a:t>
            </a:r>
          </a:p>
        </p:txBody>
      </p:sp>
    </p:spTree>
    <p:extLst>
      <p:ext uri="{BB962C8B-B14F-4D97-AF65-F5344CB8AC3E}">
        <p14:creationId xmlns:p14="http://schemas.microsoft.com/office/powerpoint/2010/main" val="418709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4572-EDDB-034E-9570-14CB18209131}"/>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415D9A8F-07C3-374F-8840-6A0A0A6A4AE8}"/>
              </a:ext>
            </a:extLst>
          </p:cNvPr>
          <p:cNvSpPr>
            <a:spLocks noGrp="1"/>
          </p:cNvSpPr>
          <p:nvPr>
            <p:ph type="sldNum" sz="quarter" idx="4"/>
          </p:nvPr>
        </p:nvSpPr>
        <p:spPr/>
        <p:txBody>
          <a:bodyPr/>
          <a:lstStyle/>
          <a:p>
            <a:fld id="{4FAB73BC-B049-4115-A692-8D63A059BFB8}" type="slidenum">
              <a:rPr lang="en-US" smtClean="0"/>
              <a:pPr/>
              <a:t>70</a:t>
            </a:fld>
            <a:endParaRPr lang="en-US" dirty="0"/>
          </a:p>
        </p:txBody>
      </p:sp>
      <p:sp>
        <p:nvSpPr>
          <p:cNvPr id="4" name="Text Placeholder 3">
            <a:extLst>
              <a:ext uri="{FF2B5EF4-FFF2-40B4-BE49-F238E27FC236}">
                <a16:creationId xmlns:a16="http://schemas.microsoft.com/office/drawing/2014/main" id="{904602E9-C612-0D44-A233-CB65305ACD73}"/>
              </a:ext>
            </a:extLst>
          </p:cNvPr>
          <p:cNvSpPr>
            <a:spLocks noGrp="1"/>
          </p:cNvSpPr>
          <p:nvPr>
            <p:ph type="body" sz="quarter" idx="10"/>
          </p:nvPr>
        </p:nvSpPr>
        <p:spPr>
          <a:xfrm>
            <a:off x="9571829" y="1909761"/>
            <a:ext cx="2501522" cy="1297897"/>
          </a:xfrm>
        </p:spPr>
        <p:txBody>
          <a:bodyPr/>
          <a:lstStyle/>
          <a:p>
            <a:r>
              <a:rPr lang="en-US" dirty="0"/>
              <a:t>Select the detector response function you want to use by clicking here </a:t>
            </a:r>
          </a:p>
        </p:txBody>
      </p:sp>
      <p:pic>
        <p:nvPicPr>
          <p:cNvPr id="9" name="Picture 8">
            <a:extLst>
              <a:ext uri="{FF2B5EF4-FFF2-40B4-BE49-F238E27FC236}">
                <a16:creationId xmlns:a16="http://schemas.microsoft.com/office/drawing/2014/main" id="{7FC3D5D2-02C2-FB44-944F-BC84F55A9B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4348" y="1338999"/>
            <a:ext cx="9077136" cy="4379630"/>
          </a:xfrm>
          <a:prstGeom prst="rect">
            <a:avLst/>
          </a:prstGeom>
        </p:spPr>
      </p:pic>
      <p:pic>
        <p:nvPicPr>
          <p:cNvPr id="8" name="Picture 7">
            <a:extLst>
              <a:ext uri="{FF2B5EF4-FFF2-40B4-BE49-F238E27FC236}">
                <a16:creationId xmlns:a16="http://schemas.microsoft.com/office/drawing/2014/main" id="{3410A69E-8D06-6F43-AF8F-D96F9253B6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94374" y="1629228"/>
            <a:ext cx="812800" cy="812800"/>
          </a:xfrm>
          <a:prstGeom prst="rect">
            <a:avLst/>
          </a:prstGeom>
        </p:spPr>
      </p:pic>
      <p:sp>
        <p:nvSpPr>
          <p:cNvPr id="5" name="TextBox 4">
            <a:extLst>
              <a:ext uri="{FF2B5EF4-FFF2-40B4-BE49-F238E27FC236}">
                <a16:creationId xmlns:a16="http://schemas.microsoft.com/office/drawing/2014/main" id="{19566719-63A4-844B-AC8A-2101B69C0B1D}"/>
              </a:ext>
            </a:extLst>
          </p:cNvPr>
          <p:cNvSpPr txBox="1"/>
          <p:nvPr/>
        </p:nvSpPr>
        <p:spPr>
          <a:xfrm>
            <a:off x="720649" y="6111433"/>
            <a:ext cx="9164132" cy="369332"/>
          </a:xfrm>
          <a:prstGeom prst="rect">
            <a:avLst/>
          </a:prstGeom>
          <a:noFill/>
        </p:spPr>
        <p:txBody>
          <a:bodyPr wrap="square" rtlCol="0">
            <a:spAutoFit/>
          </a:bodyPr>
          <a:lstStyle/>
          <a:p>
            <a:r>
              <a:rPr lang="en-US" dirty="0">
                <a:solidFill>
                  <a:srgbClr val="FF0000"/>
                </a:solidFill>
                <a:latin typeface="+mj-lt"/>
              </a:rPr>
              <a:t>Note</a:t>
            </a:r>
            <a:r>
              <a:rPr lang="en-US" dirty="0">
                <a:latin typeface="+mj-lt"/>
              </a:rPr>
              <a:t>: there is a bug in </a:t>
            </a:r>
            <a:r>
              <a:rPr lang="en-US" dirty="0" err="1">
                <a:latin typeface="+mj-lt"/>
              </a:rPr>
              <a:t>InterSpec</a:t>
            </a:r>
            <a:r>
              <a:rPr lang="en-US" dirty="0">
                <a:latin typeface="+mj-lt"/>
              </a:rPr>
              <a:t> v1.0.7 – you may not see the “Use” checkbox for the 511 keV peak</a:t>
            </a:r>
          </a:p>
        </p:txBody>
      </p:sp>
      <p:cxnSp>
        <p:nvCxnSpPr>
          <p:cNvPr id="10" name="Straight Arrow Connector 9">
            <a:extLst>
              <a:ext uri="{FF2B5EF4-FFF2-40B4-BE49-F238E27FC236}">
                <a16:creationId xmlns:a16="http://schemas.microsoft.com/office/drawing/2014/main" id="{FAA85F67-EAE5-7E45-B46E-58C1ACDA2AE8}"/>
              </a:ext>
            </a:extLst>
          </p:cNvPr>
          <p:cNvCxnSpPr>
            <a:cxnSpLocks/>
          </p:cNvCxnSpPr>
          <p:nvPr/>
        </p:nvCxnSpPr>
        <p:spPr>
          <a:xfrm flipH="1" flipV="1">
            <a:off x="2870522" y="3429001"/>
            <a:ext cx="1157468" cy="2601409"/>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33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4572-EDDB-034E-9570-14CB18209131}"/>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415D9A8F-07C3-374F-8840-6A0A0A6A4AE8}"/>
              </a:ext>
            </a:extLst>
          </p:cNvPr>
          <p:cNvSpPr>
            <a:spLocks noGrp="1"/>
          </p:cNvSpPr>
          <p:nvPr>
            <p:ph type="sldNum" sz="quarter" idx="4"/>
          </p:nvPr>
        </p:nvSpPr>
        <p:spPr/>
        <p:txBody>
          <a:bodyPr/>
          <a:lstStyle/>
          <a:p>
            <a:fld id="{4FAB73BC-B049-4115-A692-8D63A059BFB8}" type="slidenum">
              <a:rPr lang="en-US" smtClean="0"/>
              <a:pPr/>
              <a:t>71</a:t>
            </a:fld>
            <a:endParaRPr lang="en-US" dirty="0"/>
          </a:p>
        </p:txBody>
      </p:sp>
      <p:sp>
        <p:nvSpPr>
          <p:cNvPr id="4" name="Text Placeholder 3">
            <a:extLst>
              <a:ext uri="{FF2B5EF4-FFF2-40B4-BE49-F238E27FC236}">
                <a16:creationId xmlns:a16="http://schemas.microsoft.com/office/drawing/2014/main" id="{904602E9-C612-0D44-A233-CB65305ACD73}"/>
              </a:ext>
            </a:extLst>
          </p:cNvPr>
          <p:cNvSpPr>
            <a:spLocks noGrp="1"/>
          </p:cNvSpPr>
          <p:nvPr>
            <p:ph type="body" sz="quarter" idx="10"/>
          </p:nvPr>
        </p:nvSpPr>
        <p:spPr>
          <a:xfrm>
            <a:off x="9992744" y="2156505"/>
            <a:ext cx="2025085" cy="688296"/>
          </a:xfrm>
        </p:spPr>
        <p:txBody>
          <a:bodyPr/>
          <a:lstStyle/>
          <a:p>
            <a:r>
              <a:rPr lang="en-US" dirty="0"/>
              <a:t>Enter distance of measurement</a:t>
            </a:r>
          </a:p>
        </p:txBody>
      </p:sp>
      <p:pic>
        <p:nvPicPr>
          <p:cNvPr id="9" name="Picture 8">
            <a:extLst>
              <a:ext uri="{FF2B5EF4-FFF2-40B4-BE49-F238E27FC236}">
                <a16:creationId xmlns:a16="http://schemas.microsoft.com/office/drawing/2014/main" id="{7FC3D5D2-02C2-FB44-944F-BC84F55A9B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4348" y="1338999"/>
            <a:ext cx="9077136" cy="4379630"/>
          </a:xfrm>
          <a:prstGeom prst="rect">
            <a:avLst/>
          </a:prstGeom>
        </p:spPr>
      </p:pic>
      <p:cxnSp>
        <p:nvCxnSpPr>
          <p:cNvPr id="7" name="Straight Arrow Connector 6">
            <a:extLst>
              <a:ext uri="{FF2B5EF4-FFF2-40B4-BE49-F238E27FC236}">
                <a16:creationId xmlns:a16="http://schemas.microsoft.com/office/drawing/2014/main" id="{72103EDF-6888-BD41-9DAE-6E57AE590404}"/>
              </a:ext>
            </a:extLst>
          </p:cNvPr>
          <p:cNvCxnSpPr>
            <a:cxnSpLocks/>
            <a:stCxn id="4" idx="1"/>
          </p:cNvCxnSpPr>
          <p:nvPr/>
        </p:nvCxnSpPr>
        <p:spPr>
          <a:xfrm flipH="1" flipV="1">
            <a:off x="8360230" y="2002973"/>
            <a:ext cx="1632514" cy="49768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48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4572-EDDB-034E-9570-14CB18209131}"/>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415D9A8F-07C3-374F-8840-6A0A0A6A4AE8}"/>
              </a:ext>
            </a:extLst>
          </p:cNvPr>
          <p:cNvSpPr>
            <a:spLocks noGrp="1"/>
          </p:cNvSpPr>
          <p:nvPr>
            <p:ph type="sldNum" sz="quarter" idx="4"/>
          </p:nvPr>
        </p:nvSpPr>
        <p:spPr/>
        <p:txBody>
          <a:bodyPr/>
          <a:lstStyle/>
          <a:p>
            <a:fld id="{4FAB73BC-B049-4115-A692-8D63A059BFB8}" type="slidenum">
              <a:rPr lang="en-US" smtClean="0"/>
              <a:pPr/>
              <a:t>72</a:t>
            </a:fld>
            <a:endParaRPr lang="en-US" dirty="0"/>
          </a:p>
        </p:txBody>
      </p:sp>
      <p:sp>
        <p:nvSpPr>
          <p:cNvPr id="4" name="Text Placeholder 3">
            <a:extLst>
              <a:ext uri="{FF2B5EF4-FFF2-40B4-BE49-F238E27FC236}">
                <a16:creationId xmlns:a16="http://schemas.microsoft.com/office/drawing/2014/main" id="{904602E9-C612-0D44-A233-CB65305ACD73}"/>
              </a:ext>
            </a:extLst>
          </p:cNvPr>
          <p:cNvSpPr>
            <a:spLocks noGrp="1"/>
          </p:cNvSpPr>
          <p:nvPr>
            <p:ph type="body" sz="quarter" idx="10"/>
          </p:nvPr>
        </p:nvSpPr>
        <p:spPr>
          <a:xfrm>
            <a:off x="268172" y="2766910"/>
            <a:ext cx="2025085" cy="688296"/>
          </a:xfrm>
        </p:spPr>
        <p:txBody>
          <a:bodyPr>
            <a:normAutofit fontScale="85000" lnSpcReduction="10000"/>
          </a:bodyPr>
          <a:lstStyle/>
          <a:p>
            <a:r>
              <a:rPr lang="en-US" dirty="0"/>
              <a:t>Select which peaks you would like to use</a:t>
            </a:r>
          </a:p>
        </p:txBody>
      </p:sp>
      <p:pic>
        <p:nvPicPr>
          <p:cNvPr id="9" name="Picture 8">
            <a:extLst>
              <a:ext uri="{FF2B5EF4-FFF2-40B4-BE49-F238E27FC236}">
                <a16:creationId xmlns:a16="http://schemas.microsoft.com/office/drawing/2014/main" id="{7FC3D5D2-02C2-FB44-944F-BC84F55A9B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29263" y="1265391"/>
            <a:ext cx="9077136" cy="4379630"/>
          </a:xfrm>
          <a:prstGeom prst="rect">
            <a:avLst/>
          </a:prstGeom>
        </p:spPr>
      </p:pic>
      <p:cxnSp>
        <p:nvCxnSpPr>
          <p:cNvPr id="7" name="Straight Arrow Connector 6">
            <a:extLst>
              <a:ext uri="{FF2B5EF4-FFF2-40B4-BE49-F238E27FC236}">
                <a16:creationId xmlns:a16="http://schemas.microsoft.com/office/drawing/2014/main" id="{72103EDF-6888-BD41-9DAE-6E57AE590404}"/>
              </a:ext>
            </a:extLst>
          </p:cNvPr>
          <p:cNvCxnSpPr>
            <a:cxnSpLocks/>
            <a:stCxn id="4" idx="3"/>
            <a:endCxn id="10" idx="2"/>
          </p:cNvCxnSpPr>
          <p:nvPr/>
        </p:nvCxnSpPr>
        <p:spPr>
          <a:xfrm>
            <a:off x="2293257" y="3111058"/>
            <a:ext cx="2278742" cy="26587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44F30E7-BE60-7743-9086-E3BC10F34E7E}"/>
              </a:ext>
            </a:extLst>
          </p:cNvPr>
          <p:cNvSpPr/>
          <p:nvPr/>
        </p:nvSpPr>
        <p:spPr>
          <a:xfrm>
            <a:off x="4571999" y="2975430"/>
            <a:ext cx="638629" cy="803006"/>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830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4572-EDDB-034E-9570-14CB18209131}"/>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415D9A8F-07C3-374F-8840-6A0A0A6A4AE8}"/>
              </a:ext>
            </a:extLst>
          </p:cNvPr>
          <p:cNvSpPr>
            <a:spLocks noGrp="1"/>
          </p:cNvSpPr>
          <p:nvPr>
            <p:ph type="sldNum" sz="quarter" idx="4"/>
          </p:nvPr>
        </p:nvSpPr>
        <p:spPr/>
        <p:txBody>
          <a:bodyPr/>
          <a:lstStyle/>
          <a:p>
            <a:fld id="{4FAB73BC-B049-4115-A692-8D63A059BFB8}" type="slidenum">
              <a:rPr lang="en-US" smtClean="0"/>
              <a:pPr/>
              <a:t>73</a:t>
            </a:fld>
            <a:endParaRPr lang="en-US" dirty="0"/>
          </a:p>
        </p:txBody>
      </p:sp>
      <p:pic>
        <p:nvPicPr>
          <p:cNvPr id="9" name="Picture 8">
            <a:extLst>
              <a:ext uri="{FF2B5EF4-FFF2-40B4-BE49-F238E27FC236}">
                <a16:creationId xmlns:a16="http://schemas.microsoft.com/office/drawing/2014/main" id="{7FC3D5D2-02C2-FB44-944F-BC84F55A9B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649" y="1265391"/>
            <a:ext cx="9077136" cy="4379630"/>
          </a:xfrm>
          <a:prstGeom prst="rect">
            <a:avLst/>
          </a:prstGeom>
        </p:spPr>
      </p:pic>
      <p:cxnSp>
        <p:nvCxnSpPr>
          <p:cNvPr id="7" name="Straight Arrow Connector 6">
            <a:extLst>
              <a:ext uri="{FF2B5EF4-FFF2-40B4-BE49-F238E27FC236}">
                <a16:creationId xmlns:a16="http://schemas.microsoft.com/office/drawing/2014/main" id="{72103EDF-6888-BD41-9DAE-6E57AE590404}"/>
              </a:ext>
            </a:extLst>
          </p:cNvPr>
          <p:cNvCxnSpPr>
            <a:cxnSpLocks/>
            <a:stCxn id="4" idx="1"/>
            <a:endCxn id="10" idx="6"/>
          </p:cNvCxnSpPr>
          <p:nvPr/>
        </p:nvCxnSpPr>
        <p:spPr>
          <a:xfrm flipH="1" flipV="1">
            <a:off x="8461829" y="2175779"/>
            <a:ext cx="1320800" cy="54496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44F30E7-BE60-7743-9086-E3BC10F34E7E}"/>
              </a:ext>
            </a:extLst>
          </p:cNvPr>
          <p:cNvSpPr/>
          <p:nvPr/>
        </p:nvSpPr>
        <p:spPr>
          <a:xfrm>
            <a:off x="7663542" y="1942186"/>
            <a:ext cx="798287" cy="46718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904602E9-C612-0D44-A233-CB65305ACD73}"/>
              </a:ext>
            </a:extLst>
          </p:cNvPr>
          <p:cNvSpPr>
            <a:spLocks noGrp="1"/>
          </p:cNvSpPr>
          <p:nvPr>
            <p:ph type="body" sz="quarter" idx="10"/>
          </p:nvPr>
        </p:nvSpPr>
        <p:spPr>
          <a:xfrm>
            <a:off x="9782629" y="2175778"/>
            <a:ext cx="2025085" cy="1089936"/>
          </a:xfrm>
        </p:spPr>
        <p:txBody>
          <a:bodyPr>
            <a:normAutofit fontScale="92500"/>
          </a:bodyPr>
          <a:lstStyle/>
          <a:p>
            <a:r>
              <a:rPr lang="en-US" dirty="0"/>
              <a:t>Add a shielding</a:t>
            </a:r>
          </a:p>
          <a:p>
            <a:r>
              <a:rPr lang="en-US" dirty="0"/>
              <a:t>Here we added a single iron shielding</a:t>
            </a:r>
          </a:p>
        </p:txBody>
      </p:sp>
      <p:sp>
        <p:nvSpPr>
          <p:cNvPr id="16" name="Oval 15">
            <a:extLst>
              <a:ext uri="{FF2B5EF4-FFF2-40B4-BE49-F238E27FC236}">
                <a16:creationId xmlns:a16="http://schemas.microsoft.com/office/drawing/2014/main" id="{0097C2F8-3FB7-D741-964A-37905F9F37C6}"/>
              </a:ext>
            </a:extLst>
          </p:cNvPr>
          <p:cNvSpPr/>
          <p:nvPr/>
        </p:nvSpPr>
        <p:spPr>
          <a:xfrm>
            <a:off x="4414073" y="3062515"/>
            <a:ext cx="798287" cy="62628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3">
            <a:extLst>
              <a:ext uri="{FF2B5EF4-FFF2-40B4-BE49-F238E27FC236}">
                <a16:creationId xmlns:a16="http://schemas.microsoft.com/office/drawing/2014/main" id="{08E733E3-7542-9B4E-A2BE-6384D488CC7E}"/>
              </a:ext>
            </a:extLst>
          </p:cNvPr>
          <p:cNvSpPr txBox="1">
            <a:spLocks/>
          </p:cNvSpPr>
          <p:nvPr/>
        </p:nvSpPr>
        <p:spPr>
          <a:xfrm>
            <a:off x="4737305" y="5768064"/>
            <a:ext cx="3318124" cy="1089936"/>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Make sure you are fitting for activity, and shielding thickness</a:t>
            </a:r>
          </a:p>
        </p:txBody>
      </p:sp>
      <p:cxnSp>
        <p:nvCxnSpPr>
          <p:cNvPr id="18" name="Straight Arrow Connector 17">
            <a:extLst>
              <a:ext uri="{FF2B5EF4-FFF2-40B4-BE49-F238E27FC236}">
                <a16:creationId xmlns:a16="http://schemas.microsoft.com/office/drawing/2014/main" id="{102FC027-3F11-E34D-AF3B-C596004AFC51}"/>
              </a:ext>
            </a:extLst>
          </p:cNvPr>
          <p:cNvCxnSpPr>
            <a:cxnSpLocks/>
            <a:stCxn id="17" idx="0"/>
            <a:endCxn id="16" idx="5"/>
          </p:cNvCxnSpPr>
          <p:nvPr/>
        </p:nvCxnSpPr>
        <p:spPr>
          <a:xfrm flipH="1" flipV="1">
            <a:off x="5095454" y="3597082"/>
            <a:ext cx="1300913" cy="217098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F76F170-40DE-5C48-B4AB-A6072DB4B7C0}"/>
              </a:ext>
            </a:extLst>
          </p:cNvPr>
          <p:cNvSpPr/>
          <p:nvPr/>
        </p:nvSpPr>
        <p:spPr>
          <a:xfrm>
            <a:off x="8781143" y="2772229"/>
            <a:ext cx="489462" cy="31314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877CD1C1-FF78-5346-9672-678A738B45F2}"/>
              </a:ext>
            </a:extLst>
          </p:cNvPr>
          <p:cNvCxnSpPr>
            <a:cxnSpLocks/>
            <a:stCxn id="17" idx="0"/>
            <a:endCxn id="21" idx="3"/>
          </p:cNvCxnSpPr>
          <p:nvPr/>
        </p:nvCxnSpPr>
        <p:spPr>
          <a:xfrm flipV="1">
            <a:off x="6396367" y="3039512"/>
            <a:ext cx="2456456" cy="272855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88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4572-EDDB-034E-9570-14CB18209131}"/>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415D9A8F-07C3-374F-8840-6A0A0A6A4AE8}"/>
              </a:ext>
            </a:extLst>
          </p:cNvPr>
          <p:cNvSpPr>
            <a:spLocks noGrp="1"/>
          </p:cNvSpPr>
          <p:nvPr>
            <p:ph type="sldNum" sz="quarter" idx="4"/>
          </p:nvPr>
        </p:nvSpPr>
        <p:spPr/>
        <p:txBody>
          <a:bodyPr/>
          <a:lstStyle/>
          <a:p>
            <a:fld id="{4FAB73BC-B049-4115-A692-8D63A059BFB8}" type="slidenum">
              <a:rPr lang="en-US" smtClean="0"/>
              <a:pPr/>
              <a:t>74</a:t>
            </a:fld>
            <a:endParaRPr lang="en-US" dirty="0"/>
          </a:p>
        </p:txBody>
      </p:sp>
      <p:pic>
        <p:nvPicPr>
          <p:cNvPr id="9" name="Picture 8">
            <a:extLst>
              <a:ext uri="{FF2B5EF4-FFF2-40B4-BE49-F238E27FC236}">
                <a16:creationId xmlns:a16="http://schemas.microsoft.com/office/drawing/2014/main" id="{7FC3D5D2-02C2-FB44-944F-BC84F55A9B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649" y="1265391"/>
            <a:ext cx="9077136" cy="4379630"/>
          </a:xfrm>
          <a:prstGeom prst="rect">
            <a:avLst/>
          </a:prstGeom>
        </p:spPr>
      </p:pic>
      <p:sp>
        <p:nvSpPr>
          <p:cNvPr id="4" name="Text Placeholder 3">
            <a:extLst>
              <a:ext uri="{FF2B5EF4-FFF2-40B4-BE49-F238E27FC236}">
                <a16:creationId xmlns:a16="http://schemas.microsoft.com/office/drawing/2014/main" id="{904602E9-C612-0D44-A233-CB65305ACD73}"/>
              </a:ext>
            </a:extLst>
          </p:cNvPr>
          <p:cNvSpPr>
            <a:spLocks noGrp="1"/>
          </p:cNvSpPr>
          <p:nvPr>
            <p:ph type="body" sz="quarter" idx="10"/>
          </p:nvPr>
        </p:nvSpPr>
        <p:spPr>
          <a:xfrm>
            <a:off x="7692572" y="5720526"/>
            <a:ext cx="4078514" cy="758316"/>
          </a:xfrm>
        </p:spPr>
        <p:txBody>
          <a:bodyPr>
            <a:normAutofit/>
          </a:bodyPr>
          <a:lstStyle/>
          <a:p>
            <a:r>
              <a:rPr lang="en-US" dirty="0"/>
              <a:t>Click here to fit for desired quantities </a:t>
            </a:r>
          </a:p>
        </p:txBody>
      </p:sp>
      <p:pic>
        <p:nvPicPr>
          <p:cNvPr id="8" name="Picture 7">
            <a:extLst>
              <a:ext uri="{FF2B5EF4-FFF2-40B4-BE49-F238E27FC236}">
                <a16:creationId xmlns:a16="http://schemas.microsoft.com/office/drawing/2014/main" id="{1DCB8F0B-EE5B-A446-B1D1-44F43BDEBAE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48171" y="4832221"/>
            <a:ext cx="812800" cy="812800"/>
          </a:xfrm>
          <a:prstGeom prst="rect">
            <a:avLst/>
          </a:prstGeom>
        </p:spPr>
      </p:pic>
    </p:spTree>
    <p:extLst>
      <p:ext uri="{BB962C8B-B14F-4D97-AF65-F5344CB8AC3E}">
        <p14:creationId xmlns:p14="http://schemas.microsoft.com/office/powerpoint/2010/main" val="365175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4572-EDDB-034E-9570-14CB18209131}"/>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415D9A8F-07C3-374F-8840-6A0A0A6A4AE8}"/>
              </a:ext>
            </a:extLst>
          </p:cNvPr>
          <p:cNvSpPr>
            <a:spLocks noGrp="1"/>
          </p:cNvSpPr>
          <p:nvPr>
            <p:ph type="sldNum" sz="quarter" idx="4"/>
          </p:nvPr>
        </p:nvSpPr>
        <p:spPr/>
        <p:txBody>
          <a:bodyPr/>
          <a:lstStyle/>
          <a:p>
            <a:fld id="{4FAB73BC-B049-4115-A692-8D63A059BFB8}" type="slidenum">
              <a:rPr lang="en-US" smtClean="0"/>
              <a:pPr/>
              <a:t>75</a:t>
            </a:fld>
            <a:endParaRPr lang="en-US" dirty="0"/>
          </a:p>
        </p:txBody>
      </p:sp>
      <p:pic>
        <p:nvPicPr>
          <p:cNvPr id="9" name="Picture 8">
            <a:extLst>
              <a:ext uri="{FF2B5EF4-FFF2-40B4-BE49-F238E27FC236}">
                <a16:creationId xmlns:a16="http://schemas.microsoft.com/office/drawing/2014/main" id="{7FC3D5D2-02C2-FB44-944F-BC84F55A9B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06763" y="1105734"/>
            <a:ext cx="9077136" cy="4379630"/>
          </a:xfrm>
          <a:prstGeom prst="rect">
            <a:avLst/>
          </a:prstGeom>
        </p:spPr>
      </p:pic>
      <p:sp>
        <p:nvSpPr>
          <p:cNvPr id="10" name="Text Placeholder 3">
            <a:extLst>
              <a:ext uri="{FF2B5EF4-FFF2-40B4-BE49-F238E27FC236}">
                <a16:creationId xmlns:a16="http://schemas.microsoft.com/office/drawing/2014/main" id="{E4D43BA0-952D-B744-805C-57C6228E2622}"/>
              </a:ext>
            </a:extLst>
          </p:cNvPr>
          <p:cNvSpPr>
            <a:spLocks noGrp="1"/>
          </p:cNvSpPr>
          <p:nvPr>
            <p:ph type="body" sz="quarter" idx="10"/>
          </p:nvPr>
        </p:nvSpPr>
        <p:spPr>
          <a:xfrm>
            <a:off x="1683657" y="5647955"/>
            <a:ext cx="9376229" cy="758316"/>
          </a:xfrm>
        </p:spPr>
        <p:txBody>
          <a:bodyPr>
            <a:normAutofit/>
          </a:bodyPr>
          <a:lstStyle/>
          <a:p>
            <a:r>
              <a:rPr lang="en-US" dirty="0"/>
              <a:t>We fit for 40 </a:t>
            </a:r>
            <a:r>
              <a:rPr lang="en-US" dirty="0" err="1"/>
              <a:t>uCi</a:t>
            </a:r>
            <a:r>
              <a:rPr lang="en-US" dirty="0"/>
              <a:t> of Na22, with 3.4 cm of Iron Shielding</a:t>
            </a:r>
          </a:p>
          <a:p>
            <a:pPr lvl="1"/>
            <a:r>
              <a:rPr lang="en-US" dirty="0"/>
              <a:t>Truth level: 50 </a:t>
            </a:r>
            <a:r>
              <a:rPr lang="en-US" dirty="0" err="1"/>
              <a:t>uCi</a:t>
            </a:r>
            <a:r>
              <a:rPr lang="en-US" dirty="0"/>
              <a:t> at 3.48 cm Fe - not bad!</a:t>
            </a:r>
          </a:p>
        </p:txBody>
      </p:sp>
    </p:spTree>
    <p:extLst>
      <p:ext uri="{BB962C8B-B14F-4D97-AF65-F5344CB8AC3E}">
        <p14:creationId xmlns:p14="http://schemas.microsoft.com/office/powerpoint/2010/main" val="300165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4572-EDDB-034E-9570-14CB18209131}"/>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415D9A8F-07C3-374F-8840-6A0A0A6A4AE8}"/>
              </a:ext>
            </a:extLst>
          </p:cNvPr>
          <p:cNvSpPr>
            <a:spLocks noGrp="1"/>
          </p:cNvSpPr>
          <p:nvPr>
            <p:ph type="sldNum" sz="quarter" idx="4"/>
          </p:nvPr>
        </p:nvSpPr>
        <p:spPr/>
        <p:txBody>
          <a:bodyPr/>
          <a:lstStyle/>
          <a:p>
            <a:fld id="{4FAB73BC-B049-4115-A692-8D63A059BFB8}" type="slidenum">
              <a:rPr lang="en-US" smtClean="0"/>
              <a:pPr/>
              <a:t>76</a:t>
            </a:fld>
            <a:endParaRPr lang="en-US" dirty="0"/>
          </a:p>
        </p:txBody>
      </p:sp>
      <p:pic>
        <p:nvPicPr>
          <p:cNvPr id="9" name="Picture 8">
            <a:extLst>
              <a:ext uri="{FF2B5EF4-FFF2-40B4-BE49-F238E27FC236}">
                <a16:creationId xmlns:a16="http://schemas.microsoft.com/office/drawing/2014/main" id="{7FC3D5D2-02C2-FB44-944F-BC84F55A9B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56805" y="1130352"/>
            <a:ext cx="9077136" cy="4379630"/>
          </a:xfrm>
          <a:prstGeom prst="rect">
            <a:avLst/>
          </a:prstGeom>
        </p:spPr>
      </p:pic>
      <p:sp>
        <p:nvSpPr>
          <p:cNvPr id="10" name="Text Placeholder 3">
            <a:extLst>
              <a:ext uri="{FF2B5EF4-FFF2-40B4-BE49-F238E27FC236}">
                <a16:creationId xmlns:a16="http://schemas.microsoft.com/office/drawing/2014/main" id="{E4D43BA0-952D-B744-805C-57C6228E2622}"/>
              </a:ext>
            </a:extLst>
          </p:cNvPr>
          <p:cNvSpPr>
            <a:spLocks noGrp="1"/>
          </p:cNvSpPr>
          <p:nvPr>
            <p:ph type="body" sz="quarter" idx="10"/>
          </p:nvPr>
        </p:nvSpPr>
        <p:spPr>
          <a:xfrm>
            <a:off x="406399" y="5647954"/>
            <a:ext cx="11582401" cy="1210045"/>
          </a:xfrm>
        </p:spPr>
        <p:txBody>
          <a:bodyPr>
            <a:normAutofit/>
          </a:bodyPr>
          <a:lstStyle/>
          <a:p>
            <a:r>
              <a:rPr lang="en-US" dirty="0"/>
              <a:t>This “Chi2” graphic shows you how many statistical </a:t>
            </a:r>
            <a:r>
              <a:rPr lang="en-US" dirty="0" err="1"/>
              <a:t>sigmas</a:t>
            </a:r>
            <a:r>
              <a:rPr lang="en-US" dirty="0"/>
              <a:t> the fit peak areas are off from what is predicted for the fit activity and shielding</a:t>
            </a:r>
          </a:p>
          <a:p>
            <a:pPr lvl="1"/>
            <a:r>
              <a:rPr lang="en-US" dirty="0"/>
              <a:t>Here we fit for two quantities (activity and shielding thickness), using two peaks, so both peak areas should be at essentially zero </a:t>
            </a:r>
            <a:r>
              <a:rPr lang="en-US" dirty="0" err="1"/>
              <a:t>sigmas</a:t>
            </a:r>
            <a:r>
              <a:rPr lang="en-US" dirty="0"/>
              <a:t>.  If we had more peaks we would expect a distribution ranging between about ±5 </a:t>
            </a:r>
            <a:r>
              <a:rPr lang="en-US" dirty="0" err="1"/>
              <a:t>sigmas</a:t>
            </a:r>
            <a:r>
              <a:rPr lang="en-US" dirty="0"/>
              <a:t> (or maybe a little more)</a:t>
            </a:r>
          </a:p>
        </p:txBody>
      </p:sp>
      <p:cxnSp>
        <p:nvCxnSpPr>
          <p:cNvPr id="6" name="Straight Arrow Connector 5">
            <a:extLst>
              <a:ext uri="{FF2B5EF4-FFF2-40B4-BE49-F238E27FC236}">
                <a16:creationId xmlns:a16="http://schemas.microsoft.com/office/drawing/2014/main" id="{08D529ED-A85D-F04F-9949-41A158D44737}"/>
              </a:ext>
            </a:extLst>
          </p:cNvPr>
          <p:cNvCxnSpPr>
            <a:cxnSpLocks/>
          </p:cNvCxnSpPr>
          <p:nvPr/>
        </p:nvCxnSpPr>
        <p:spPr>
          <a:xfrm flipH="1" flipV="1">
            <a:off x="2220686" y="2627086"/>
            <a:ext cx="275770" cy="52251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508B3CF-9F4B-E943-B006-0A511E188F23}"/>
              </a:ext>
            </a:extLst>
          </p:cNvPr>
          <p:cNvCxnSpPr>
            <a:cxnSpLocks/>
          </p:cNvCxnSpPr>
          <p:nvPr/>
        </p:nvCxnSpPr>
        <p:spPr>
          <a:xfrm flipV="1">
            <a:off x="2496456" y="1648047"/>
            <a:ext cx="4935702" cy="17337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12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6CF53-4CE6-4BD5-B8E6-336A2B84A913}"/>
              </a:ext>
            </a:extLst>
          </p:cNvPr>
          <p:cNvSpPr>
            <a:spLocks noGrp="1"/>
          </p:cNvSpPr>
          <p:nvPr>
            <p:ph type="title"/>
          </p:nvPr>
        </p:nvSpPr>
        <p:spPr/>
        <p:txBody>
          <a:bodyPr/>
          <a:lstStyle/>
          <a:p>
            <a:r>
              <a:rPr lang="en-US" dirty="0"/>
              <a:t>Fitting multiple sources</a:t>
            </a:r>
          </a:p>
        </p:txBody>
      </p:sp>
      <p:sp>
        <p:nvSpPr>
          <p:cNvPr id="3" name="Slide Number Placeholder 2">
            <a:extLst>
              <a:ext uri="{FF2B5EF4-FFF2-40B4-BE49-F238E27FC236}">
                <a16:creationId xmlns:a16="http://schemas.microsoft.com/office/drawing/2014/main" id="{270BB202-00FD-4696-BED6-00053B97C011}"/>
              </a:ext>
            </a:extLst>
          </p:cNvPr>
          <p:cNvSpPr>
            <a:spLocks noGrp="1"/>
          </p:cNvSpPr>
          <p:nvPr>
            <p:ph type="sldNum" sz="quarter" idx="4"/>
          </p:nvPr>
        </p:nvSpPr>
        <p:spPr/>
        <p:txBody>
          <a:bodyPr/>
          <a:lstStyle/>
          <a:p>
            <a:fld id="{4FAB73BC-B049-4115-A692-8D63A059BFB8}" type="slidenum">
              <a:rPr lang="en-US" smtClean="0"/>
              <a:pPr/>
              <a:t>77</a:t>
            </a:fld>
            <a:endParaRPr lang="en-US" dirty="0"/>
          </a:p>
        </p:txBody>
      </p:sp>
      <p:sp>
        <p:nvSpPr>
          <p:cNvPr id="4" name="Text Placeholder 3">
            <a:extLst>
              <a:ext uri="{FF2B5EF4-FFF2-40B4-BE49-F238E27FC236}">
                <a16:creationId xmlns:a16="http://schemas.microsoft.com/office/drawing/2014/main" id="{33145AE7-BF1A-4671-97EA-E46A70ACEE60}"/>
              </a:ext>
            </a:extLst>
          </p:cNvPr>
          <p:cNvSpPr>
            <a:spLocks noGrp="1"/>
          </p:cNvSpPr>
          <p:nvPr>
            <p:ph type="body" sz="quarter" idx="10"/>
          </p:nvPr>
        </p:nvSpPr>
        <p:spPr>
          <a:xfrm>
            <a:off x="720648" y="5181600"/>
            <a:ext cx="10058400" cy="1559169"/>
          </a:xfrm>
        </p:spPr>
        <p:txBody>
          <a:bodyPr>
            <a:normAutofit/>
          </a:bodyPr>
          <a:lstStyle/>
          <a:p>
            <a:r>
              <a:rPr lang="en-US" dirty="0"/>
              <a:t>Load multisource.n42.  We will use it as an example of fitting multiple nuclides.</a:t>
            </a:r>
          </a:p>
          <a:p>
            <a:r>
              <a:rPr lang="en-US" dirty="0"/>
              <a:t>It is a 10% </a:t>
            </a:r>
            <a:r>
              <a:rPr lang="en-US" dirty="0" err="1"/>
              <a:t>LaBr</a:t>
            </a:r>
            <a:r>
              <a:rPr lang="en-US" dirty="0"/>
              <a:t> detector, distance is 100 cm, and shielding is Fe.</a:t>
            </a:r>
          </a:p>
          <a:p>
            <a:r>
              <a:rPr lang="en-US" dirty="0"/>
              <a:t>Peaks have already been fit to save some time – spectrum contains Ho166m, Cs137, and Bi207</a:t>
            </a:r>
          </a:p>
        </p:txBody>
      </p:sp>
      <p:pic>
        <p:nvPicPr>
          <p:cNvPr id="6" name="Picture 5">
            <a:extLst>
              <a:ext uri="{FF2B5EF4-FFF2-40B4-BE49-F238E27FC236}">
                <a16:creationId xmlns:a16="http://schemas.microsoft.com/office/drawing/2014/main" id="{C8AE160F-678E-410D-B4A4-C56B69CB1A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3468" y="1014964"/>
            <a:ext cx="8770602" cy="3962400"/>
          </a:xfrm>
          <a:prstGeom prst="rect">
            <a:avLst/>
          </a:prstGeom>
        </p:spPr>
      </p:pic>
    </p:spTree>
    <p:extLst>
      <p:ext uri="{BB962C8B-B14F-4D97-AF65-F5344CB8AC3E}">
        <p14:creationId xmlns:p14="http://schemas.microsoft.com/office/powerpoint/2010/main" val="213309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0D7E-A2CE-BC42-8E2A-2B80D9E6A62B}"/>
              </a:ext>
            </a:extLst>
          </p:cNvPr>
          <p:cNvSpPr>
            <a:spLocks noGrp="1"/>
          </p:cNvSpPr>
          <p:nvPr>
            <p:ph type="ctrTitle"/>
          </p:nvPr>
        </p:nvSpPr>
        <p:spPr/>
        <p:txBody>
          <a:bodyPr/>
          <a:lstStyle/>
          <a:p>
            <a:r>
              <a:rPr lang="en-US" dirty="0"/>
              <a:t>Energy calibration</a:t>
            </a:r>
          </a:p>
        </p:txBody>
      </p:sp>
      <p:sp>
        <p:nvSpPr>
          <p:cNvPr id="3" name="Subtitle 2">
            <a:extLst>
              <a:ext uri="{FF2B5EF4-FFF2-40B4-BE49-F238E27FC236}">
                <a16:creationId xmlns:a16="http://schemas.microsoft.com/office/drawing/2014/main" id="{E8D12A8D-ED9E-8147-A6F3-426AC525523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03A61B10-DEC3-0740-AB27-CDBF6AEA3D0D}"/>
              </a:ext>
            </a:extLst>
          </p:cNvPr>
          <p:cNvSpPr>
            <a:spLocks noGrp="1"/>
          </p:cNvSpPr>
          <p:nvPr>
            <p:ph type="sldNum" sz="quarter" idx="12"/>
          </p:nvPr>
        </p:nvSpPr>
        <p:spPr/>
        <p:txBody>
          <a:bodyPr/>
          <a:lstStyle/>
          <a:p>
            <a:fld id="{4FAB73BC-B049-4115-A692-8D63A059BFB8}" type="slidenum">
              <a:rPr lang="en-US" smtClean="0"/>
              <a:t>78</a:t>
            </a:fld>
            <a:endParaRPr lang="en-US" dirty="0"/>
          </a:p>
        </p:txBody>
      </p:sp>
    </p:spTree>
    <p:extLst>
      <p:ext uri="{BB962C8B-B14F-4D97-AF65-F5344CB8AC3E}">
        <p14:creationId xmlns:p14="http://schemas.microsoft.com/office/powerpoint/2010/main" val="66218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60F9D-DE6C-45C8-8DB5-71C2896C0B67}"/>
              </a:ext>
            </a:extLst>
          </p:cNvPr>
          <p:cNvSpPr>
            <a:spLocks noGrp="1"/>
          </p:cNvSpPr>
          <p:nvPr>
            <p:ph type="title"/>
          </p:nvPr>
        </p:nvSpPr>
        <p:spPr/>
        <p:txBody>
          <a:bodyPr/>
          <a:lstStyle/>
          <a:p>
            <a:r>
              <a:rPr lang="en-US" dirty="0"/>
              <a:t>Energy Calibration – a primer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154B39-0479-4411-B78F-67C06DB2A7F8}"/>
                  </a:ext>
                </a:extLst>
              </p:cNvPr>
              <p:cNvSpPr>
                <a:spLocks noGrp="1"/>
              </p:cNvSpPr>
              <p:nvPr>
                <p:ph idx="1"/>
              </p:nvPr>
            </p:nvSpPr>
            <p:spPr>
              <a:xfrm>
                <a:off x="720648" y="1429232"/>
                <a:ext cx="10058400" cy="5224955"/>
              </a:xfrm>
            </p:spPr>
            <p:txBody>
              <a:bodyPr/>
              <a:lstStyle/>
              <a:p>
                <a:r>
                  <a:rPr lang="en-US" dirty="0"/>
                  <a:t>Most spectrum files specify energy of each channel, using a polynomial</a:t>
                </a:r>
              </a:p>
              <a:p>
                <a:pPr lvl="2"/>
                <a:r>
                  <a:rPr lang="en-US" dirty="0"/>
                  <a:t>The energy of channel </a:t>
                </a:r>
                <a:r>
                  <a:rPr lang="en-US" dirty="0" err="1"/>
                  <a:t>i</a:t>
                </a:r>
                <a:r>
                  <a:rPr lang="en-US" dirty="0"/>
                  <a:t>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3</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3</m:t>
                        </m:r>
                      </m:sup>
                    </m:sSup>
                    <m:r>
                      <a:rPr lang="en-US" b="0" i="1" smtClean="0">
                        <a:latin typeface="Cambria Math" panose="02040503050406030204" pitchFamily="18" charset="0"/>
                      </a:rPr>
                      <m:t>+ … </m:t>
                    </m:r>
                  </m:oMath>
                </a14:m>
                <a:endParaRPr lang="en-US" dirty="0"/>
              </a:p>
              <a:p>
                <a:pPr lvl="2"/>
                <a:r>
                  <a:rPr lang="en-US" dirty="0"/>
                  <a:t>Spectrum file gives the coefficients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m:t>
                        </m:r>
                      </m:sub>
                    </m:sSub>
                  </m:oMath>
                </a14:m>
                <a:r>
                  <a:rPr lang="en-US" dirty="0"/>
                  <a:t>, usually 2 or 3 of them, but sometimes up to ~5.   </a:t>
                </a:r>
              </a:p>
              <a:p>
                <a:pPr lvl="2"/>
                <a:r>
                  <a:rPr lang="en-US" dirty="0"/>
                  <a:t>c</a:t>
                </a:r>
                <a:r>
                  <a:rPr lang="en-US" baseline="-25000" dirty="0"/>
                  <a:t>0</a:t>
                </a:r>
                <a:r>
                  <a:rPr lang="en-US" dirty="0"/>
                  <a:t> is often times called offset, c</a:t>
                </a:r>
                <a:r>
                  <a:rPr lang="en-US" baseline="-25000" dirty="0"/>
                  <a:t>1</a:t>
                </a:r>
                <a:r>
                  <a:rPr lang="en-US" dirty="0"/>
                  <a:t> is gain, c</a:t>
                </a:r>
                <a:r>
                  <a:rPr lang="en-US" baseline="-25000" dirty="0"/>
                  <a:t>2</a:t>
                </a:r>
                <a:r>
                  <a:rPr lang="en-US" dirty="0"/>
                  <a:t> quadratic</a:t>
                </a:r>
              </a:p>
              <a:p>
                <a:r>
                  <a:rPr lang="en-US" dirty="0"/>
                  <a:t>Sometimes spectrum files will instead give the lower channel energies for each file</a:t>
                </a:r>
              </a:p>
              <a:p>
                <a:pPr lvl="2"/>
                <a:r>
                  <a:rPr lang="en-US" dirty="0"/>
                  <a:t>Common in CSV or simple ASCII files, but can also be in N42 and PCF files</a:t>
                </a:r>
              </a:p>
              <a:p>
                <a:r>
                  <a:rPr lang="en-US" dirty="0"/>
                  <a:t>A detector’s energy calibration may not always be great, so sometimes adjustments may be necessary before analyzing data – there are a few ways to do this in InterSpec</a:t>
                </a:r>
              </a:p>
              <a:p>
                <a:r>
                  <a:rPr lang="en-US" dirty="0"/>
                  <a:t>This presentation will ignore less-common situations like non-linear deviation pairs, full-range fraction coefficients, or multiple detectors in a single system – for those and other more advanced topics see</a:t>
                </a:r>
              </a:p>
              <a:p>
                <a:pPr lvl="1"/>
                <a:r>
                  <a:rPr lang="en-US" dirty="0"/>
                  <a:t>https://</a:t>
                </a:r>
                <a:r>
                  <a:rPr lang="en-US" dirty="0" err="1"/>
                  <a:t>sandialabs.github.io</a:t>
                </a:r>
                <a:r>
                  <a:rPr lang="en-US" dirty="0"/>
                  <a:t>/</a:t>
                </a:r>
                <a:r>
                  <a:rPr lang="en-US" dirty="0" err="1"/>
                  <a:t>InterSpec</a:t>
                </a:r>
                <a:r>
                  <a:rPr lang="en-US" dirty="0"/>
                  <a:t>/tutorials/#overview-course-sep-2020</a:t>
                </a:r>
              </a:p>
            </p:txBody>
          </p:sp>
        </mc:Choice>
        <mc:Fallback xmlns="">
          <p:sp>
            <p:nvSpPr>
              <p:cNvPr id="3" name="Content Placeholder 2">
                <a:extLst>
                  <a:ext uri="{FF2B5EF4-FFF2-40B4-BE49-F238E27FC236}">
                    <a16:creationId xmlns:a16="http://schemas.microsoft.com/office/drawing/2014/main" id="{85154B39-0479-4411-B78F-67C06DB2A7F8}"/>
                  </a:ext>
                </a:extLst>
              </p:cNvPr>
              <p:cNvSpPr>
                <a:spLocks noGrp="1" noRot="1" noChangeAspect="1" noMove="1" noResize="1" noEditPoints="1" noAdjustHandles="1" noChangeArrowheads="1" noChangeShapeType="1" noTextEdit="1"/>
              </p:cNvSpPr>
              <p:nvPr>
                <p:ph idx="1"/>
              </p:nvPr>
            </p:nvSpPr>
            <p:spPr>
              <a:xfrm>
                <a:off x="720648" y="1429232"/>
                <a:ext cx="10058400" cy="5224955"/>
              </a:xfrm>
              <a:blipFill>
                <a:blip r:embed="rId2"/>
                <a:stretch>
                  <a:fillRect l="-606" t="-1049" r="-11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23E4E76-3105-4ECE-B205-67272EE61743}"/>
              </a:ext>
            </a:extLst>
          </p:cNvPr>
          <p:cNvSpPr>
            <a:spLocks noGrp="1"/>
          </p:cNvSpPr>
          <p:nvPr>
            <p:ph type="sldNum" sz="quarter" idx="12"/>
          </p:nvPr>
        </p:nvSpPr>
        <p:spPr/>
        <p:txBody>
          <a:bodyPr/>
          <a:lstStyle/>
          <a:p>
            <a:fld id="{6113E31D-E2AB-40D1-8B51-AFA5AFEF393A}" type="slidenum">
              <a:rPr lang="en-US" smtClean="0"/>
              <a:t>79</a:t>
            </a:fld>
            <a:endParaRPr lang="en-US" dirty="0"/>
          </a:p>
        </p:txBody>
      </p:sp>
    </p:spTree>
    <p:extLst>
      <p:ext uri="{BB962C8B-B14F-4D97-AF65-F5344CB8AC3E}">
        <p14:creationId xmlns:p14="http://schemas.microsoft.com/office/powerpoint/2010/main" val="168346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8D0B0-07DC-0247-A8CD-CBD719F5167A}"/>
              </a:ext>
            </a:extLst>
          </p:cNvPr>
          <p:cNvSpPr>
            <a:spLocks noGrp="1"/>
          </p:cNvSpPr>
          <p:nvPr>
            <p:ph type="title"/>
          </p:nvPr>
        </p:nvSpPr>
        <p:spPr/>
        <p:txBody>
          <a:bodyPr/>
          <a:lstStyle/>
          <a:p>
            <a:r>
              <a:rPr lang="en-US" dirty="0"/>
              <a:t>Physics Primer – example gamma spectrum for U232</a:t>
            </a:r>
          </a:p>
        </p:txBody>
      </p:sp>
      <p:sp>
        <p:nvSpPr>
          <p:cNvPr id="4" name="Slide Number Placeholder 3">
            <a:extLst>
              <a:ext uri="{FF2B5EF4-FFF2-40B4-BE49-F238E27FC236}">
                <a16:creationId xmlns:a16="http://schemas.microsoft.com/office/drawing/2014/main" id="{F53A74DC-4171-4843-9C5B-8017E1970509}"/>
              </a:ext>
            </a:extLst>
          </p:cNvPr>
          <p:cNvSpPr>
            <a:spLocks noGrp="1"/>
          </p:cNvSpPr>
          <p:nvPr>
            <p:ph type="sldNum" sz="quarter" idx="12"/>
          </p:nvPr>
        </p:nvSpPr>
        <p:spPr/>
        <p:txBody>
          <a:bodyPr/>
          <a:lstStyle/>
          <a:p>
            <a:fld id="{6113E31D-E2AB-40D1-8B51-AFA5AFEF393A}" type="slidenum">
              <a:rPr lang="en-US" smtClean="0"/>
              <a:t>8</a:t>
            </a:fld>
            <a:endParaRPr lang="en-US" dirty="0"/>
          </a:p>
        </p:txBody>
      </p:sp>
      <p:sp>
        <p:nvSpPr>
          <p:cNvPr id="11" name="TextBox 10">
            <a:extLst>
              <a:ext uri="{FF2B5EF4-FFF2-40B4-BE49-F238E27FC236}">
                <a16:creationId xmlns:a16="http://schemas.microsoft.com/office/drawing/2014/main" id="{8D5E76CB-C235-4544-A512-3CE6412A6828}"/>
              </a:ext>
            </a:extLst>
          </p:cNvPr>
          <p:cNvSpPr txBox="1"/>
          <p:nvPr/>
        </p:nvSpPr>
        <p:spPr>
          <a:xfrm>
            <a:off x="6451092" y="4389876"/>
            <a:ext cx="5256560" cy="2308324"/>
          </a:xfrm>
          <a:prstGeom prst="rect">
            <a:avLst/>
          </a:prstGeom>
          <a:noFill/>
        </p:spPr>
        <p:txBody>
          <a:bodyPr wrap="square" rtlCol="0">
            <a:spAutoFit/>
          </a:bodyPr>
          <a:lstStyle/>
          <a:p>
            <a:r>
              <a:rPr lang="en-US" sz="2400" dirty="0">
                <a:latin typeface="+mj-lt"/>
              </a:rPr>
              <a:t>Gamma and X-rays produced from a U232 sample come not just from U232, but from progeny that have grown in over time (e.g., the decay chain) – the spectrum of emitted gamma/X-rays will change over time</a:t>
            </a:r>
          </a:p>
        </p:txBody>
      </p:sp>
      <p:pic>
        <p:nvPicPr>
          <p:cNvPr id="5" name="Picture 4">
            <a:extLst>
              <a:ext uri="{FF2B5EF4-FFF2-40B4-BE49-F238E27FC236}">
                <a16:creationId xmlns:a16="http://schemas.microsoft.com/office/drawing/2014/main" id="{597B4D82-1CC6-2746-9D14-806CD6DB42F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951" y="1264919"/>
            <a:ext cx="7161984" cy="2871174"/>
          </a:xfrm>
          <a:prstGeom prst="rect">
            <a:avLst/>
          </a:prstGeom>
        </p:spPr>
      </p:pic>
      <p:pic>
        <p:nvPicPr>
          <p:cNvPr id="6" name="Picture 5">
            <a:extLst>
              <a:ext uri="{FF2B5EF4-FFF2-40B4-BE49-F238E27FC236}">
                <a16:creationId xmlns:a16="http://schemas.microsoft.com/office/drawing/2014/main" id="{1E648B21-F127-EB44-92AF-8CF91E768B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4348" y="4266684"/>
            <a:ext cx="5339446" cy="2493154"/>
          </a:xfrm>
          <a:prstGeom prst="rect">
            <a:avLst/>
          </a:prstGeom>
        </p:spPr>
      </p:pic>
      <p:pic>
        <p:nvPicPr>
          <p:cNvPr id="7" name="Picture 6">
            <a:extLst>
              <a:ext uri="{FF2B5EF4-FFF2-40B4-BE49-F238E27FC236}">
                <a16:creationId xmlns:a16="http://schemas.microsoft.com/office/drawing/2014/main" id="{4BF6CF11-4027-F348-A96B-224E8981FB7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74005" y="929997"/>
            <a:ext cx="4846898" cy="2749743"/>
          </a:xfrm>
          <a:prstGeom prst="rect">
            <a:avLst/>
          </a:prstGeom>
        </p:spPr>
      </p:pic>
    </p:spTree>
    <p:extLst>
      <p:ext uri="{BB962C8B-B14F-4D97-AF65-F5344CB8AC3E}">
        <p14:creationId xmlns:p14="http://schemas.microsoft.com/office/powerpoint/2010/main" val="244572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2988-0DC8-4F8D-A253-FE0AC2A49340}"/>
              </a:ext>
            </a:extLst>
          </p:cNvPr>
          <p:cNvSpPr>
            <a:spLocks noGrp="1"/>
          </p:cNvSpPr>
          <p:nvPr>
            <p:ph type="title"/>
          </p:nvPr>
        </p:nvSpPr>
        <p:spPr/>
        <p:txBody>
          <a:bodyPr/>
          <a:lstStyle/>
          <a:p>
            <a:r>
              <a:rPr lang="en-US" dirty="0"/>
              <a:t>Energy Calibration (cont.)</a:t>
            </a:r>
          </a:p>
        </p:txBody>
      </p:sp>
      <p:sp>
        <p:nvSpPr>
          <p:cNvPr id="3" name="Content Placeholder 2">
            <a:extLst>
              <a:ext uri="{FF2B5EF4-FFF2-40B4-BE49-F238E27FC236}">
                <a16:creationId xmlns:a16="http://schemas.microsoft.com/office/drawing/2014/main" id="{D1F29F35-603C-4821-AB7C-84A3894B0D93}"/>
              </a:ext>
            </a:extLst>
          </p:cNvPr>
          <p:cNvSpPr>
            <a:spLocks noGrp="1"/>
          </p:cNvSpPr>
          <p:nvPr>
            <p:ph idx="1"/>
          </p:nvPr>
        </p:nvSpPr>
        <p:spPr>
          <a:xfrm>
            <a:off x="3221477" y="4995504"/>
            <a:ext cx="4608069" cy="1251059"/>
          </a:xfrm>
        </p:spPr>
        <p:txBody>
          <a:bodyPr>
            <a:normAutofit/>
          </a:bodyPr>
          <a:lstStyle/>
          <a:p>
            <a:r>
              <a:rPr lang="en-US" dirty="0"/>
              <a:t>You can manually adjust parameters until the </a:t>
            </a:r>
            <a:r>
              <a:rPr lang="en-US" dirty="0" err="1"/>
              <a:t>photopeaks</a:t>
            </a:r>
            <a:r>
              <a:rPr lang="en-US" dirty="0"/>
              <a:t> line up with where they “should” be</a:t>
            </a:r>
          </a:p>
        </p:txBody>
      </p:sp>
      <p:sp>
        <p:nvSpPr>
          <p:cNvPr id="4" name="Slide Number Placeholder 3">
            <a:extLst>
              <a:ext uri="{FF2B5EF4-FFF2-40B4-BE49-F238E27FC236}">
                <a16:creationId xmlns:a16="http://schemas.microsoft.com/office/drawing/2014/main" id="{D20EFF01-FD55-4E9D-AA28-B8DAA4D4C4CA}"/>
              </a:ext>
            </a:extLst>
          </p:cNvPr>
          <p:cNvSpPr>
            <a:spLocks noGrp="1"/>
          </p:cNvSpPr>
          <p:nvPr>
            <p:ph type="sldNum" sz="quarter" idx="12"/>
          </p:nvPr>
        </p:nvSpPr>
        <p:spPr/>
        <p:txBody>
          <a:bodyPr/>
          <a:lstStyle/>
          <a:p>
            <a:fld id="{6113E31D-E2AB-40D1-8B51-AFA5AFEF393A}" type="slidenum">
              <a:rPr lang="en-US" smtClean="0"/>
              <a:t>80</a:t>
            </a:fld>
            <a:endParaRPr lang="en-US" dirty="0"/>
          </a:p>
        </p:txBody>
      </p:sp>
      <p:pic>
        <p:nvPicPr>
          <p:cNvPr id="5" name="Picture 4">
            <a:extLst>
              <a:ext uri="{FF2B5EF4-FFF2-40B4-BE49-F238E27FC236}">
                <a16:creationId xmlns:a16="http://schemas.microsoft.com/office/drawing/2014/main" id="{C2CA76C1-FD5B-441E-9A32-93E0DA88F01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21477" y="1028647"/>
            <a:ext cx="4371769" cy="3364007"/>
          </a:xfrm>
          <a:prstGeom prst="rect">
            <a:avLst/>
          </a:prstGeom>
        </p:spPr>
      </p:pic>
      <p:cxnSp>
        <p:nvCxnSpPr>
          <p:cNvPr id="7" name="Straight Arrow Connector 6">
            <a:extLst>
              <a:ext uri="{FF2B5EF4-FFF2-40B4-BE49-F238E27FC236}">
                <a16:creationId xmlns:a16="http://schemas.microsoft.com/office/drawing/2014/main" id="{4E0CC59F-18E4-42D7-A496-78975067320C}"/>
              </a:ext>
            </a:extLst>
          </p:cNvPr>
          <p:cNvCxnSpPr>
            <a:cxnSpLocks/>
          </p:cNvCxnSpPr>
          <p:nvPr/>
        </p:nvCxnSpPr>
        <p:spPr>
          <a:xfrm flipV="1">
            <a:off x="4406747" y="3888954"/>
            <a:ext cx="649995" cy="11065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82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3DE61-BCA9-45E6-A4A5-5159FE95CBB2}"/>
              </a:ext>
            </a:extLst>
          </p:cNvPr>
          <p:cNvSpPr>
            <a:spLocks noGrp="1"/>
          </p:cNvSpPr>
          <p:nvPr>
            <p:ph type="title"/>
          </p:nvPr>
        </p:nvSpPr>
        <p:spPr/>
        <p:txBody>
          <a:bodyPr/>
          <a:lstStyle/>
          <a:p>
            <a:r>
              <a:rPr lang="en-US" dirty="0"/>
              <a:t>Energy Calibration (cont.)</a:t>
            </a:r>
          </a:p>
        </p:txBody>
      </p:sp>
      <p:sp>
        <p:nvSpPr>
          <p:cNvPr id="3" name="Content Placeholder 2">
            <a:extLst>
              <a:ext uri="{FF2B5EF4-FFF2-40B4-BE49-F238E27FC236}">
                <a16:creationId xmlns:a16="http://schemas.microsoft.com/office/drawing/2014/main" id="{A493E9CF-1782-4D32-89C8-3684B6F10CAA}"/>
              </a:ext>
            </a:extLst>
          </p:cNvPr>
          <p:cNvSpPr>
            <a:spLocks noGrp="1"/>
          </p:cNvSpPr>
          <p:nvPr>
            <p:ph idx="1"/>
          </p:nvPr>
        </p:nvSpPr>
        <p:spPr>
          <a:xfrm>
            <a:off x="720648" y="907964"/>
            <a:ext cx="10058400" cy="918829"/>
          </a:xfrm>
        </p:spPr>
        <p:txBody>
          <a:bodyPr/>
          <a:lstStyle/>
          <a:p>
            <a:r>
              <a:rPr lang="en-US" dirty="0"/>
              <a:t>You can fit for peaks associated with nuclides, and use those to “fit” for the best coefficients</a:t>
            </a:r>
          </a:p>
        </p:txBody>
      </p:sp>
      <p:sp>
        <p:nvSpPr>
          <p:cNvPr id="4" name="Slide Number Placeholder 3">
            <a:extLst>
              <a:ext uri="{FF2B5EF4-FFF2-40B4-BE49-F238E27FC236}">
                <a16:creationId xmlns:a16="http://schemas.microsoft.com/office/drawing/2014/main" id="{6E108BA7-4293-45E3-94FA-46CB5F33891A}"/>
              </a:ext>
            </a:extLst>
          </p:cNvPr>
          <p:cNvSpPr>
            <a:spLocks noGrp="1"/>
          </p:cNvSpPr>
          <p:nvPr>
            <p:ph type="sldNum" sz="quarter" idx="12"/>
          </p:nvPr>
        </p:nvSpPr>
        <p:spPr/>
        <p:txBody>
          <a:bodyPr/>
          <a:lstStyle/>
          <a:p>
            <a:fld id="{6113E31D-E2AB-40D1-8B51-AFA5AFEF393A}" type="slidenum">
              <a:rPr lang="en-US" smtClean="0"/>
              <a:t>81</a:t>
            </a:fld>
            <a:endParaRPr lang="en-US" dirty="0"/>
          </a:p>
        </p:txBody>
      </p:sp>
      <p:pic>
        <p:nvPicPr>
          <p:cNvPr id="5" name="Picture 4">
            <a:extLst>
              <a:ext uri="{FF2B5EF4-FFF2-40B4-BE49-F238E27FC236}">
                <a16:creationId xmlns:a16="http://schemas.microsoft.com/office/drawing/2014/main" id="{C9F1D1C0-0B20-432A-8300-EE166C86549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82188" y="1367378"/>
            <a:ext cx="8121528" cy="4504107"/>
          </a:xfrm>
          <a:prstGeom prst="rect">
            <a:avLst/>
          </a:prstGeom>
        </p:spPr>
      </p:pic>
      <p:sp>
        <p:nvSpPr>
          <p:cNvPr id="6" name="Content Placeholder 2">
            <a:extLst>
              <a:ext uri="{FF2B5EF4-FFF2-40B4-BE49-F238E27FC236}">
                <a16:creationId xmlns:a16="http://schemas.microsoft.com/office/drawing/2014/main" id="{1E4BF448-8110-4E28-8ADA-42E95F5AD917}"/>
              </a:ext>
            </a:extLst>
          </p:cNvPr>
          <p:cNvSpPr txBox="1">
            <a:spLocks/>
          </p:cNvSpPr>
          <p:nvPr/>
        </p:nvSpPr>
        <p:spPr>
          <a:xfrm>
            <a:off x="6488935" y="6308865"/>
            <a:ext cx="4455366" cy="504031"/>
          </a:xfrm>
          <a:prstGeom prst="rect">
            <a:avLst/>
          </a:prstGeom>
        </p:spPr>
        <p:txBody>
          <a:bodyPr vert="horz" lIns="0" tIns="45720" rIns="0" bIns="45720" rtlCol="0">
            <a:normAutofit fontScale="925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1) Select the peaks you want to use for the fit</a:t>
            </a:r>
          </a:p>
        </p:txBody>
      </p:sp>
      <p:sp>
        <p:nvSpPr>
          <p:cNvPr id="7" name="Content Placeholder 2">
            <a:extLst>
              <a:ext uri="{FF2B5EF4-FFF2-40B4-BE49-F238E27FC236}">
                <a16:creationId xmlns:a16="http://schemas.microsoft.com/office/drawing/2014/main" id="{1339E366-D257-480F-B571-AF4AC954F7D1}"/>
              </a:ext>
            </a:extLst>
          </p:cNvPr>
          <p:cNvSpPr txBox="1">
            <a:spLocks/>
          </p:cNvSpPr>
          <p:nvPr/>
        </p:nvSpPr>
        <p:spPr>
          <a:xfrm>
            <a:off x="2930487" y="6065440"/>
            <a:ext cx="3558448" cy="651259"/>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2) Select which order coefficients you want to fit for</a:t>
            </a:r>
          </a:p>
        </p:txBody>
      </p:sp>
      <p:sp>
        <p:nvSpPr>
          <p:cNvPr id="8" name="Content Placeholder 2">
            <a:extLst>
              <a:ext uri="{FF2B5EF4-FFF2-40B4-BE49-F238E27FC236}">
                <a16:creationId xmlns:a16="http://schemas.microsoft.com/office/drawing/2014/main" id="{8EDBEF7D-C475-495A-9FB0-0CECF0FEECC2}"/>
              </a:ext>
            </a:extLst>
          </p:cNvPr>
          <p:cNvSpPr txBox="1">
            <a:spLocks/>
          </p:cNvSpPr>
          <p:nvPr/>
        </p:nvSpPr>
        <p:spPr>
          <a:xfrm>
            <a:off x="196468" y="6246212"/>
            <a:ext cx="2095040" cy="504031"/>
          </a:xfrm>
          <a:prstGeom prst="rect">
            <a:avLst/>
          </a:prstGeom>
        </p:spPr>
        <p:txBody>
          <a:bodyPr vert="horz" lIns="0" tIns="45720" rIns="0" bIns="45720" rtlCol="0">
            <a:normAutofit fontScale="925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3) Push “Fit </a:t>
            </a:r>
            <a:r>
              <a:rPr lang="en-US" dirty="0" err="1"/>
              <a:t>Coeffs</a:t>
            </a:r>
            <a:r>
              <a:rPr lang="en-US" dirty="0"/>
              <a:t>”</a:t>
            </a:r>
          </a:p>
        </p:txBody>
      </p:sp>
      <p:cxnSp>
        <p:nvCxnSpPr>
          <p:cNvPr id="9" name="Straight Arrow Connector 8">
            <a:extLst>
              <a:ext uri="{FF2B5EF4-FFF2-40B4-BE49-F238E27FC236}">
                <a16:creationId xmlns:a16="http://schemas.microsoft.com/office/drawing/2014/main" id="{E6F78204-0702-4112-8930-2A11128727C2}"/>
              </a:ext>
            </a:extLst>
          </p:cNvPr>
          <p:cNvCxnSpPr>
            <a:cxnSpLocks/>
          </p:cNvCxnSpPr>
          <p:nvPr/>
        </p:nvCxnSpPr>
        <p:spPr>
          <a:xfrm flipV="1">
            <a:off x="1512983" y="5871485"/>
            <a:ext cx="1021815" cy="437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A26F3AD-C67B-427B-BAC0-74FA11CDDADC}"/>
              </a:ext>
            </a:extLst>
          </p:cNvPr>
          <p:cNvCxnSpPr>
            <a:cxnSpLocks/>
            <a:stCxn id="7" idx="0"/>
          </p:cNvCxnSpPr>
          <p:nvPr/>
        </p:nvCxnSpPr>
        <p:spPr>
          <a:xfrm flipV="1">
            <a:off x="4709711" y="5288096"/>
            <a:ext cx="258896" cy="7773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7B67BE8-8731-4DB9-A100-8BE157F7E18F}"/>
              </a:ext>
            </a:extLst>
          </p:cNvPr>
          <p:cNvCxnSpPr>
            <a:cxnSpLocks/>
          </p:cNvCxnSpPr>
          <p:nvPr/>
        </p:nvCxnSpPr>
        <p:spPr>
          <a:xfrm flipH="1" flipV="1">
            <a:off x="7404383" y="5871485"/>
            <a:ext cx="363556" cy="5250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92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1AD6-7959-4FB8-9C68-FCAB09B85AB4}"/>
              </a:ext>
            </a:extLst>
          </p:cNvPr>
          <p:cNvSpPr>
            <a:spLocks noGrp="1"/>
          </p:cNvSpPr>
          <p:nvPr>
            <p:ph type="title"/>
          </p:nvPr>
        </p:nvSpPr>
        <p:spPr/>
        <p:txBody>
          <a:bodyPr/>
          <a:lstStyle/>
          <a:p>
            <a:r>
              <a:rPr lang="en-US" dirty="0"/>
              <a:t>Energy Calibration (cont.)</a:t>
            </a:r>
          </a:p>
        </p:txBody>
      </p:sp>
      <p:sp>
        <p:nvSpPr>
          <p:cNvPr id="3" name="Content Placeholder 2">
            <a:extLst>
              <a:ext uri="{FF2B5EF4-FFF2-40B4-BE49-F238E27FC236}">
                <a16:creationId xmlns:a16="http://schemas.microsoft.com/office/drawing/2014/main" id="{E53DD914-7793-4F84-A983-71BFB324F1D1}"/>
              </a:ext>
            </a:extLst>
          </p:cNvPr>
          <p:cNvSpPr>
            <a:spLocks noGrp="1"/>
          </p:cNvSpPr>
          <p:nvPr>
            <p:ph idx="1"/>
          </p:nvPr>
        </p:nvSpPr>
        <p:spPr>
          <a:xfrm>
            <a:off x="886780" y="4099071"/>
            <a:ext cx="4754735" cy="1178009"/>
          </a:xfrm>
        </p:spPr>
        <p:txBody>
          <a:bodyPr>
            <a:normAutofit/>
          </a:bodyPr>
          <a:lstStyle/>
          <a:p>
            <a:r>
              <a:rPr lang="en-US" dirty="0"/>
              <a:t>You can graphically recalibrate by holding </a:t>
            </a:r>
            <a:r>
              <a:rPr lang="en-US" dirty="0" err="1"/>
              <a:t>Ctrl+Alt</a:t>
            </a:r>
            <a:r>
              <a:rPr lang="en-US" dirty="0"/>
              <a:t> and dragging the spectrum to where you want</a:t>
            </a:r>
          </a:p>
        </p:txBody>
      </p:sp>
      <p:sp>
        <p:nvSpPr>
          <p:cNvPr id="4" name="Slide Number Placeholder 3">
            <a:extLst>
              <a:ext uri="{FF2B5EF4-FFF2-40B4-BE49-F238E27FC236}">
                <a16:creationId xmlns:a16="http://schemas.microsoft.com/office/drawing/2014/main" id="{C860996A-2F4E-43DD-A3AD-3AA2CA4B4BF8}"/>
              </a:ext>
            </a:extLst>
          </p:cNvPr>
          <p:cNvSpPr>
            <a:spLocks noGrp="1"/>
          </p:cNvSpPr>
          <p:nvPr>
            <p:ph type="sldNum" sz="quarter" idx="12"/>
          </p:nvPr>
        </p:nvSpPr>
        <p:spPr/>
        <p:txBody>
          <a:bodyPr/>
          <a:lstStyle/>
          <a:p>
            <a:fld id="{6113E31D-E2AB-40D1-8B51-AFA5AFEF393A}" type="slidenum">
              <a:rPr lang="en-US" smtClean="0"/>
              <a:t>82</a:t>
            </a:fld>
            <a:endParaRPr lang="en-US" dirty="0"/>
          </a:p>
        </p:txBody>
      </p:sp>
      <p:pic>
        <p:nvPicPr>
          <p:cNvPr id="5" name="Picture 4">
            <a:extLst>
              <a:ext uri="{FF2B5EF4-FFF2-40B4-BE49-F238E27FC236}">
                <a16:creationId xmlns:a16="http://schemas.microsoft.com/office/drawing/2014/main" id="{6001C532-5D87-4C2F-A0FF-7B40B220280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6069" y="1136302"/>
            <a:ext cx="4645446" cy="2580193"/>
          </a:xfrm>
          <a:prstGeom prst="rect">
            <a:avLst/>
          </a:prstGeom>
        </p:spPr>
      </p:pic>
      <p:pic>
        <p:nvPicPr>
          <p:cNvPr id="6" name="Picture 5">
            <a:extLst>
              <a:ext uri="{FF2B5EF4-FFF2-40B4-BE49-F238E27FC236}">
                <a16:creationId xmlns:a16="http://schemas.microsoft.com/office/drawing/2014/main" id="{7878EB4B-1244-420C-9380-87823FD8B1E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35669" y="1136302"/>
            <a:ext cx="2343379" cy="2334795"/>
          </a:xfrm>
          <a:prstGeom prst="rect">
            <a:avLst/>
          </a:prstGeom>
        </p:spPr>
      </p:pic>
      <p:sp>
        <p:nvSpPr>
          <p:cNvPr id="7" name="Content Placeholder 2">
            <a:extLst>
              <a:ext uri="{FF2B5EF4-FFF2-40B4-BE49-F238E27FC236}">
                <a16:creationId xmlns:a16="http://schemas.microsoft.com/office/drawing/2014/main" id="{DCA15AC7-61E7-412C-91AD-0D8E5DD5FD08}"/>
              </a:ext>
            </a:extLst>
          </p:cNvPr>
          <p:cNvSpPr txBox="1">
            <a:spLocks/>
          </p:cNvSpPr>
          <p:nvPr/>
        </p:nvSpPr>
        <p:spPr>
          <a:xfrm>
            <a:off x="6411817" y="3922801"/>
            <a:ext cx="5464366" cy="1893876"/>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If </a:t>
            </a:r>
            <a:r>
              <a:rPr lang="en-US" dirty="0" err="1"/>
              <a:t>Ctrl+Alt+drag</a:t>
            </a:r>
            <a:r>
              <a:rPr lang="en-US" dirty="0"/>
              <a:t> again within 2 minutes, one of the options will be to preserve your last calibration</a:t>
            </a:r>
          </a:p>
          <a:p>
            <a:pPr lvl="1"/>
            <a:r>
              <a:rPr lang="en-US" dirty="0"/>
              <a:t>This is useful to adjust both the gain and offset using a low and high energy peak; when you do the second calibration this option will keep your previous peak at the same location you drug it to </a:t>
            </a:r>
          </a:p>
        </p:txBody>
      </p:sp>
    </p:spTree>
    <p:extLst>
      <p:ext uri="{BB962C8B-B14F-4D97-AF65-F5344CB8AC3E}">
        <p14:creationId xmlns:p14="http://schemas.microsoft.com/office/powerpoint/2010/main" val="245373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66DDF-4998-8F47-B132-E5FAC4929B45}"/>
              </a:ext>
            </a:extLst>
          </p:cNvPr>
          <p:cNvSpPr>
            <a:spLocks noGrp="1"/>
          </p:cNvSpPr>
          <p:nvPr>
            <p:ph type="ctrTitle"/>
          </p:nvPr>
        </p:nvSpPr>
        <p:spPr/>
        <p:txBody>
          <a:bodyPr/>
          <a:lstStyle/>
          <a:p>
            <a:r>
              <a:rPr lang="en-US" dirty="0"/>
              <a:t>Other tools in </a:t>
            </a:r>
            <a:r>
              <a:rPr lang="en-US" dirty="0" err="1"/>
              <a:t>InterSpec</a:t>
            </a:r>
            <a:r>
              <a:rPr lang="en-US" dirty="0"/>
              <a:t>, and some more useful information</a:t>
            </a:r>
          </a:p>
        </p:txBody>
      </p:sp>
      <p:sp>
        <p:nvSpPr>
          <p:cNvPr id="3" name="Subtitle 2">
            <a:extLst>
              <a:ext uri="{FF2B5EF4-FFF2-40B4-BE49-F238E27FC236}">
                <a16:creationId xmlns:a16="http://schemas.microsoft.com/office/drawing/2014/main" id="{8566B577-8631-0A4C-A7AC-705B4D299DC0}"/>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7C4903B5-E13B-9242-8499-C00DD696B29E}"/>
              </a:ext>
            </a:extLst>
          </p:cNvPr>
          <p:cNvSpPr>
            <a:spLocks noGrp="1"/>
          </p:cNvSpPr>
          <p:nvPr>
            <p:ph type="sldNum" sz="quarter" idx="12"/>
          </p:nvPr>
        </p:nvSpPr>
        <p:spPr/>
        <p:txBody>
          <a:bodyPr/>
          <a:lstStyle/>
          <a:p>
            <a:fld id="{4FAB73BC-B049-4115-A692-8D63A059BFB8}" type="slidenum">
              <a:rPr lang="en-US" smtClean="0"/>
              <a:t>83</a:t>
            </a:fld>
            <a:endParaRPr lang="en-US" dirty="0"/>
          </a:p>
        </p:txBody>
      </p:sp>
    </p:spTree>
    <p:extLst>
      <p:ext uri="{BB962C8B-B14F-4D97-AF65-F5344CB8AC3E}">
        <p14:creationId xmlns:p14="http://schemas.microsoft.com/office/powerpoint/2010/main" val="38845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678B2-49F7-4DE6-948F-24885232CFE8}"/>
              </a:ext>
            </a:extLst>
          </p:cNvPr>
          <p:cNvSpPr>
            <a:spLocks noGrp="1"/>
          </p:cNvSpPr>
          <p:nvPr>
            <p:ph type="title"/>
          </p:nvPr>
        </p:nvSpPr>
        <p:spPr/>
        <p:txBody>
          <a:bodyPr/>
          <a:lstStyle/>
          <a:p>
            <a:r>
              <a:rPr lang="en-US" dirty="0"/>
              <a:t>Other useful tools in </a:t>
            </a:r>
            <a:r>
              <a:rPr lang="en-US" dirty="0" err="1"/>
              <a:t>InterSpec</a:t>
            </a:r>
            <a:r>
              <a:rPr lang="en-US" dirty="0"/>
              <a:t> – Nuclide Decay Information </a:t>
            </a:r>
          </a:p>
        </p:txBody>
      </p:sp>
      <p:sp>
        <p:nvSpPr>
          <p:cNvPr id="3" name="Content Placeholder 2">
            <a:extLst>
              <a:ext uri="{FF2B5EF4-FFF2-40B4-BE49-F238E27FC236}">
                <a16:creationId xmlns:a16="http://schemas.microsoft.com/office/drawing/2014/main" id="{EA407508-5531-4E06-B5AB-EDDA123F2FA1}"/>
              </a:ext>
            </a:extLst>
          </p:cNvPr>
          <p:cNvSpPr>
            <a:spLocks noGrp="1"/>
          </p:cNvSpPr>
          <p:nvPr>
            <p:ph idx="1"/>
          </p:nvPr>
        </p:nvSpPr>
        <p:spPr>
          <a:xfrm>
            <a:off x="268257" y="1134738"/>
            <a:ext cx="3989570" cy="1975711"/>
          </a:xfrm>
        </p:spPr>
        <p:txBody>
          <a:bodyPr>
            <a:normAutofit lnSpcReduction="10000"/>
          </a:bodyPr>
          <a:lstStyle/>
          <a:p>
            <a:r>
              <a:rPr lang="en-US" dirty="0"/>
              <a:t>Provide ingrowth and decay rates for a mixture of nuclides over time</a:t>
            </a:r>
          </a:p>
          <a:p>
            <a:pPr lvl="1"/>
            <a:r>
              <a:rPr lang="en-US" dirty="0"/>
              <a:t>Clicking on the chart gives decay products at that time</a:t>
            </a:r>
          </a:p>
          <a:p>
            <a:pPr lvl="1"/>
            <a:r>
              <a:rPr lang="en-US" dirty="0"/>
              <a:t>You can export a CSV that includes the information and timing you want to work with in other applications</a:t>
            </a:r>
          </a:p>
        </p:txBody>
      </p:sp>
      <p:sp>
        <p:nvSpPr>
          <p:cNvPr id="4" name="Slide Number Placeholder 3">
            <a:extLst>
              <a:ext uri="{FF2B5EF4-FFF2-40B4-BE49-F238E27FC236}">
                <a16:creationId xmlns:a16="http://schemas.microsoft.com/office/drawing/2014/main" id="{DD11642C-2BC4-484F-BD4B-B595F5F75B90}"/>
              </a:ext>
            </a:extLst>
          </p:cNvPr>
          <p:cNvSpPr>
            <a:spLocks noGrp="1"/>
          </p:cNvSpPr>
          <p:nvPr>
            <p:ph type="sldNum" sz="quarter" idx="12"/>
          </p:nvPr>
        </p:nvSpPr>
        <p:spPr/>
        <p:txBody>
          <a:bodyPr/>
          <a:lstStyle/>
          <a:p>
            <a:fld id="{6113E31D-E2AB-40D1-8B51-AFA5AFEF393A}" type="slidenum">
              <a:rPr lang="en-US" smtClean="0"/>
              <a:t>84</a:t>
            </a:fld>
            <a:endParaRPr lang="en-US" dirty="0"/>
          </a:p>
        </p:txBody>
      </p:sp>
      <p:pic>
        <p:nvPicPr>
          <p:cNvPr id="5" name="Picture 4">
            <a:extLst>
              <a:ext uri="{FF2B5EF4-FFF2-40B4-BE49-F238E27FC236}">
                <a16:creationId xmlns:a16="http://schemas.microsoft.com/office/drawing/2014/main" id="{9D0BB4FB-CEC2-439F-BA0D-389D514FB7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26535" y="1134738"/>
            <a:ext cx="3964920" cy="2993416"/>
          </a:xfrm>
          <a:prstGeom prst="rect">
            <a:avLst/>
          </a:prstGeom>
        </p:spPr>
      </p:pic>
      <p:pic>
        <p:nvPicPr>
          <p:cNvPr id="6" name="Picture 5">
            <a:extLst>
              <a:ext uri="{FF2B5EF4-FFF2-40B4-BE49-F238E27FC236}">
                <a16:creationId xmlns:a16="http://schemas.microsoft.com/office/drawing/2014/main" id="{ECD9851C-C1C9-4899-AF36-0AA95CF0E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1949" y="3237669"/>
            <a:ext cx="3989570" cy="2993416"/>
          </a:xfrm>
          <a:prstGeom prst="rect">
            <a:avLst/>
          </a:prstGeom>
        </p:spPr>
      </p:pic>
      <p:pic>
        <p:nvPicPr>
          <p:cNvPr id="8" name="Picture 7">
            <a:extLst>
              <a:ext uri="{FF2B5EF4-FFF2-40B4-BE49-F238E27FC236}">
                <a16:creationId xmlns:a16="http://schemas.microsoft.com/office/drawing/2014/main" id="{3502C8C9-7DA9-4B90-9698-CFF52858DB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38517" y="2636508"/>
            <a:ext cx="2144776" cy="2983292"/>
          </a:xfrm>
          <a:prstGeom prst="rect">
            <a:avLst/>
          </a:prstGeom>
        </p:spPr>
      </p:pic>
      <p:sp>
        <p:nvSpPr>
          <p:cNvPr id="9" name="Content Placeholder 2">
            <a:extLst>
              <a:ext uri="{FF2B5EF4-FFF2-40B4-BE49-F238E27FC236}">
                <a16:creationId xmlns:a16="http://schemas.microsoft.com/office/drawing/2014/main" id="{6F3D552A-4D07-4A4B-8D32-D84DD77650B6}"/>
              </a:ext>
            </a:extLst>
          </p:cNvPr>
          <p:cNvSpPr txBox="1">
            <a:spLocks/>
          </p:cNvSpPr>
          <p:nvPr/>
        </p:nvSpPr>
        <p:spPr>
          <a:xfrm>
            <a:off x="4410227" y="4332895"/>
            <a:ext cx="3989570" cy="2365360"/>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Provide ingrowth and decay rates for a mixture of nuclides over time</a:t>
            </a:r>
          </a:p>
          <a:p>
            <a:pPr lvl="1"/>
            <a:r>
              <a:rPr lang="en-US" dirty="0"/>
              <a:t>Clicking on a nuclide in decay chain gives more information about it</a:t>
            </a:r>
          </a:p>
          <a:p>
            <a:pPr lvl="1"/>
            <a:r>
              <a:rPr lang="en-US" dirty="0"/>
              <a:t>Double-clicking on a nuclide in decay chain provides its decay products</a:t>
            </a:r>
          </a:p>
          <a:p>
            <a:pPr lvl="1"/>
            <a:r>
              <a:rPr lang="en-US" dirty="0"/>
              <a:t>You can also show all decays through a nuclide (e.g., all possible parent nuclides)</a:t>
            </a:r>
          </a:p>
        </p:txBody>
      </p:sp>
      <p:sp>
        <p:nvSpPr>
          <p:cNvPr id="10" name="Content Placeholder 2">
            <a:extLst>
              <a:ext uri="{FF2B5EF4-FFF2-40B4-BE49-F238E27FC236}">
                <a16:creationId xmlns:a16="http://schemas.microsoft.com/office/drawing/2014/main" id="{7BCD1F99-4103-440B-8943-20628B8E14B4}"/>
              </a:ext>
            </a:extLst>
          </p:cNvPr>
          <p:cNvSpPr txBox="1">
            <a:spLocks/>
          </p:cNvSpPr>
          <p:nvPr/>
        </p:nvSpPr>
        <p:spPr>
          <a:xfrm>
            <a:off x="8837254" y="5640202"/>
            <a:ext cx="3289794" cy="858026"/>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A calculator for ageing sources</a:t>
            </a:r>
          </a:p>
        </p:txBody>
      </p:sp>
      <p:sp>
        <p:nvSpPr>
          <p:cNvPr id="14" name="Content Placeholder 2">
            <a:extLst>
              <a:ext uri="{FF2B5EF4-FFF2-40B4-BE49-F238E27FC236}">
                <a16:creationId xmlns:a16="http://schemas.microsoft.com/office/drawing/2014/main" id="{FC4FA3E9-AAB4-452B-B965-22D1D378051A}"/>
              </a:ext>
            </a:extLst>
          </p:cNvPr>
          <p:cNvSpPr txBox="1">
            <a:spLocks/>
          </p:cNvSpPr>
          <p:nvPr/>
        </p:nvSpPr>
        <p:spPr>
          <a:xfrm>
            <a:off x="8797738" y="1126317"/>
            <a:ext cx="3088530" cy="893783"/>
          </a:xfrm>
          <a:prstGeom prst="rect">
            <a:avLst/>
          </a:prstGeom>
        </p:spPr>
        <p:txBody>
          <a:bodyPr vert="horz" lIns="0" tIns="45720" rIns="0" bIns="45720" rtlCol="0">
            <a:normAutofit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Double click on source text to change nuclide, activity, or initial age</a:t>
            </a:r>
          </a:p>
        </p:txBody>
      </p:sp>
      <p:pic>
        <p:nvPicPr>
          <p:cNvPr id="16" name="Picture 15" descr="A picture containing object, clock&#10;&#10;Description automatically generated">
            <a:extLst>
              <a:ext uri="{FF2B5EF4-FFF2-40B4-BE49-F238E27FC236}">
                <a16:creationId xmlns:a16="http://schemas.microsoft.com/office/drawing/2014/main" id="{F280F396-9038-416B-9428-67912299CDE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98129" y="1649054"/>
            <a:ext cx="742092" cy="742092"/>
          </a:xfrm>
          <a:prstGeom prst="rect">
            <a:avLst/>
          </a:prstGeom>
        </p:spPr>
      </p:pic>
      <p:cxnSp>
        <p:nvCxnSpPr>
          <p:cNvPr id="17" name="Straight Arrow Connector 16">
            <a:extLst>
              <a:ext uri="{FF2B5EF4-FFF2-40B4-BE49-F238E27FC236}">
                <a16:creationId xmlns:a16="http://schemas.microsoft.com/office/drawing/2014/main" id="{6B25D00B-BA78-4AB6-9350-13695BC51457}"/>
              </a:ext>
            </a:extLst>
          </p:cNvPr>
          <p:cNvCxnSpPr>
            <a:cxnSpLocks/>
          </p:cNvCxnSpPr>
          <p:nvPr/>
        </p:nvCxnSpPr>
        <p:spPr>
          <a:xfrm>
            <a:off x="9959248" y="1872867"/>
            <a:ext cx="177971" cy="10525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71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9424B-0051-4026-BF2F-34259D80943D}"/>
              </a:ext>
            </a:extLst>
          </p:cNvPr>
          <p:cNvSpPr>
            <a:spLocks noGrp="1"/>
          </p:cNvSpPr>
          <p:nvPr>
            <p:ph type="title"/>
          </p:nvPr>
        </p:nvSpPr>
        <p:spPr/>
        <p:txBody>
          <a:bodyPr/>
          <a:lstStyle/>
          <a:p>
            <a:r>
              <a:rPr lang="en-US" dirty="0"/>
              <a:t>Other useful tools in </a:t>
            </a:r>
            <a:r>
              <a:rPr lang="en-US" dirty="0" err="1"/>
              <a:t>InterSpec</a:t>
            </a:r>
            <a:r>
              <a:rPr lang="en-US" dirty="0"/>
              <a:t> – Gamma XS Calc</a:t>
            </a:r>
          </a:p>
        </p:txBody>
      </p:sp>
      <p:sp>
        <p:nvSpPr>
          <p:cNvPr id="3" name="Content Placeholder 2">
            <a:extLst>
              <a:ext uri="{FF2B5EF4-FFF2-40B4-BE49-F238E27FC236}">
                <a16:creationId xmlns:a16="http://schemas.microsoft.com/office/drawing/2014/main" id="{82D9B4DB-D6D9-45DC-A17E-8F6B804103DA}"/>
              </a:ext>
            </a:extLst>
          </p:cNvPr>
          <p:cNvSpPr>
            <a:spLocks noGrp="1"/>
          </p:cNvSpPr>
          <p:nvPr>
            <p:ph idx="1"/>
          </p:nvPr>
        </p:nvSpPr>
        <p:spPr>
          <a:xfrm>
            <a:off x="577429" y="5724835"/>
            <a:ext cx="10058400" cy="852235"/>
          </a:xfrm>
        </p:spPr>
        <p:txBody>
          <a:bodyPr>
            <a:normAutofit/>
          </a:bodyPr>
          <a:lstStyle/>
          <a:p>
            <a:r>
              <a:rPr lang="en-US" dirty="0"/>
              <a:t>Quick easy way to check attenuation of a gamma line through shielding, or to take into account distance or DRF </a:t>
            </a:r>
          </a:p>
        </p:txBody>
      </p:sp>
      <p:sp>
        <p:nvSpPr>
          <p:cNvPr id="4" name="Slide Number Placeholder 3">
            <a:extLst>
              <a:ext uri="{FF2B5EF4-FFF2-40B4-BE49-F238E27FC236}">
                <a16:creationId xmlns:a16="http://schemas.microsoft.com/office/drawing/2014/main" id="{49B7D7DA-11CE-491B-BE58-83BAB7BF4126}"/>
              </a:ext>
            </a:extLst>
          </p:cNvPr>
          <p:cNvSpPr>
            <a:spLocks noGrp="1"/>
          </p:cNvSpPr>
          <p:nvPr>
            <p:ph type="sldNum" sz="quarter" idx="12"/>
          </p:nvPr>
        </p:nvSpPr>
        <p:spPr/>
        <p:txBody>
          <a:bodyPr/>
          <a:lstStyle/>
          <a:p>
            <a:fld id="{6113E31D-E2AB-40D1-8B51-AFA5AFEF393A}" type="slidenum">
              <a:rPr lang="en-US" smtClean="0"/>
              <a:t>85</a:t>
            </a:fld>
            <a:endParaRPr lang="en-US" dirty="0"/>
          </a:p>
        </p:txBody>
      </p:sp>
      <p:pic>
        <p:nvPicPr>
          <p:cNvPr id="5" name="Picture 4">
            <a:extLst>
              <a:ext uri="{FF2B5EF4-FFF2-40B4-BE49-F238E27FC236}">
                <a16:creationId xmlns:a16="http://schemas.microsoft.com/office/drawing/2014/main" id="{E030A7D9-9D4C-4935-8B75-79CD8273680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20255" y="929997"/>
            <a:ext cx="2772748" cy="4786829"/>
          </a:xfrm>
          <a:prstGeom prst="rect">
            <a:avLst/>
          </a:prstGeom>
        </p:spPr>
      </p:pic>
    </p:spTree>
    <p:extLst>
      <p:ext uri="{BB962C8B-B14F-4D97-AF65-F5344CB8AC3E}">
        <p14:creationId xmlns:p14="http://schemas.microsoft.com/office/powerpoint/2010/main" val="6715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4BC94-CE85-4AAD-924C-CD9074EF987E}"/>
              </a:ext>
            </a:extLst>
          </p:cNvPr>
          <p:cNvSpPr>
            <a:spLocks noGrp="1"/>
          </p:cNvSpPr>
          <p:nvPr>
            <p:ph type="title"/>
          </p:nvPr>
        </p:nvSpPr>
        <p:spPr/>
        <p:txBody>
          <a:bodyPr/>
          <a:lstStyle/>
          <a:p>
            <a:r>
              <a:rPr lang="en-US" dirty="0"/>
              <a:t>Other useful tools in </a:t>
            </a:r>
            <a:r>
              <a:rPr lang="en-US" dirty="0" err="1"/>
              <a:t>InterSpec</a:t>
            </a:r>
            <a:r>
              <a:rPr lang="en-US" dirty="0"/>
              <a:t> – Dose Calc</a:t>
            </a:r>
          </a:p>
        </p:txBody>
      </p:sp>
      <p:sp>
        <p:nvSpPr>
          <p:cNvPr id="3" name="Content Placeholder 2">
            <a:extLst>
              <a:ext uri="{FF2B5EF4-FFF2-40B4-BE49-F238E27FC236}">
                <a16:creationId xmlns:a16="http://schemas.microsoft.com/office/drawing/2014/main" id="{7FADB16B-F957-4A4D-B345-BF0FAE4E5B13}"/>
              </a:ext>
            </a:extLst>
          </p:cNvPr>
          <p:cNvSpPr>
            <a:spLocks noGrp="1"/>
          </p:cNvSpPr>
          <p:nvPr>
            <p:ph idx="1"/>
          </p:nvPr>
        </p:nvSpPr>
        <p:spPr>
          <a:xfrm>
            <a:off x="841833" y="4373365"/>
            <a:ext cx="10058400" cy="2484635"/>
          </a:xfrm>
        </p:spPr>
        <p:txBody>
          <a:bodyPr>
            <a:normAutofit fontScale="92500"/>
          </a:bodyPr>
          <a:lstStyle/>
          <a:p>
            <a:r>
              <a:rPr lang="en-US" dirty="0"/>
              <a:t>This tool lets you compute expected dose for a given source and shielding combination, or if you have measured dose, you can calculate activity, distance, or shielding, assuming you know the other quantities</a:t>
            </a:r>
          </a:p>
          <a:p>
            <a:pPr lvl="1"/>
            <a:r>
              <a:rPr lang="en-US" dirty="0"/>
              <a:t>Uses a “full-spectrum” transport method, so does take into account scatter of the shielding, which can contribute significantly to dose</a:t>
            </a:r>
          </a:p>
          <a:p>
            <a:pPr lvl="1"/>
            <a:r>
              <a:rPr lang="en-US" dirty="0"/>
              <a:t>Provides some comparison dose values to provide context for those of us that don’t deal with dose a lot</a:t>
            </a:r>
          </a:p>
          <a:p>
            <a:r>
              <a:rPr lang="en-US" dirty="0"/>
              <a:t>Do not use this tool for health and safety applications – has not been </a:t>
            </a:r>
            <a:r>
              <a:rPr lang="en-US" dirty="0" err="1"/>
              <a:t>V&amp;V’d</a:t>
            </a:r>
            <a:r>
              <a:rPr lang="en-US" dirty="0"/>
              <a:t> to an appropriate level</a:t>
            </a:r>
          </a:p>
          <a:p>
            <a:pPr lvl="1"/>
            <a:r>
              <a:rPr lang="en-US" dirty="0"/>
              <a:t>Tool does silently run some sanity checks when started, and you will be clearly notified if they fail on your device for some reason (they shouldn’t, but JIC) </a:t>
            </a:r>
          </a:p>
        </p:txBody>
      </p:sp>
      <p:sp>
        <p:nvSpPr>
          <p:cNvPr id="4" name="Slide Number Placeholder 3">
            <a:extLst>
              <a:ext uri="{FF2B5EF4-FFF2-40B4-BE49-F238E27FC236}">
                <a16:creationId xmlns:a16="http://schemas.microsoft.com/office/drawing/2014/main" id="{ECDA304A-6579-4FB0-A035-41B06DEEC45F}"/>
              </a:ext>
            </a:extLst>
          </p:cNvPr>
          <p:cNvSpPr>
            <a:spLocks noGrp="1"/>
          </p:cNvSpPr>
          <p:nvPr>
            <p:ph type="sldNum" sz="quarter" idx="12"/>
          </p:nvPr>
        </p:nvSpPr>
        <p:spPr/>
        <p:txBody>
          <a:bodyPr/>
          <a:lstStyle/>
          <a:p>
            <a:fld id="{6113E31D-E2AB-40D1-8B51-AFA5AFEF393A}" type="slidenum">
              <a:rPr lang="en-US" smtClean="0"/>
              <a:t>86</a:t>
            </a:fld>
            <a:endParaRPr lang="en-US" dirty="0"/>
          </a:p>
        </p:txBody>
      </p:sp>
      <p:pic>
        <p:nvPicPr>
          <p:cNvPr id="5" name="Picture 4">
            <a:extLst>
              <a:ext uri="{FF2B5EF4-FFF2-40B4-BE49-F238E27FC236}">
                <a16:creationId xmlns:a16="http://schemas.microsoft.com/office/drawing/2014/main" id="{DB7BFB58-19AB-4AD3-872F-52C8CE8DD30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0784" y="937181"/>
            <a:ext cx="4892795" cy="3429000"/>
          </a:xfrm>
          <a:prstGeom prst="rect">
            <a:avLst/>
          </a:prstGeom>
        </p:spPr>
      </p:pic>
      <p:pic>
        <p:nvPicPr>
          <p:cNvPr id="8" name="Picture 7">
            <a:extLst>
              <a:ext uri="{FF2B5EF4-FFF2-40B4-BE49-F238E27FC236}">
                <a16:creationId xmlns:a16="http://schemas.microsoft.com/office/drawing/2014/main" id="{364F074E-F13E-4347-993C-D6FB1D45E2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79595" y="937181"/>
            <a:ext cx="4892795" cy="3432260"/>
          </a:xfrm>
          <a:prstGeom prst="rect">
            <a:avLst/>
          </a:prstGeom>
        </p:spPr>
      </p:pic>
    </p:spTree>
    <p:extLst>
      <p:ext uri="{BB962C8B-B14F-4D97-AF65-F5344CB8AC3E}">
        <p14:creationId xmlns:p14="http://schemas.microsoft.com/office/powerpoint/2010/main" val="238568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5225C-D373-454A-8E5D-CD6D31A480B9}"/>
              </a:ext>
            </a:extLst>
          </p:cNvPr>
          <p:cNvSpPr>
            <a:spLocks noGrp="1"/>
          </p:cNvSpPr>
          <p:nvPr>
            <p:ph type="title"/>
          </p:nvPr>
        </p:nvSpPr>
        <p:spPr/>
        <p:txBody>
          <a:bodyPr/>
          <a:lstStyle/>
          <a:p>
            <a:r>
              <a:rPr lang="en-US" dirty="0"/>
              <a:t>Other useful tools in </a:t>
            </a:r>
            <a:r>
              <a:rPr lang="en-US" dirty="0" err="1"/>
              <a:t>InterSpec</a:t>
            </a:r>
            <a:r>
              <a:rPr lang="en-US" dirty="0"/>
              <a:t> – Energy Range Sum</a:t>
            </a:r>
          </a:p>
        </p:txBody>
      </p:sp>
      <p:sp>
        <p:nvSpPr>
          <p:cNvPr id="3" name="Content Placeholder 2">
            <a:extLst>
              <a:ext uri="{FF2B5EF4-FFF2-40B4-BE49-F238E27FC236}">
                <a16:creationId xmlns:a16="http://schemas.microsoft.com/office/drawing/2014/main" id="{88A68FDE-2A89-499A-8760-0796A04A52A7}"/>
              </a:ext>
            </a:extLst>
          </p:cNvPr>
          <p:cNvSpPr>
            <a:spLocks noGrp="1"/>
          </p:cNvSpPr>
          <p:nvPr>
            <p:ph idx="1"/>
          </p:nvPr>
        </p:nvSpPr>
        <p:spPr>
          <a:xfrm>
            <a:off x="808783" y="5045724"/>
            <a:ext cx="10252152" cy="1812276"/>
          </a:xfrm>
        </p:spPr>
        <p:txBody>
          <a:bodyPr>
            <a:normAutofit/>
          </a:bodyPr>
          <a:lstStyle/>
          <a:p>
            <a:r>
              <a:rPr lang="en-US" dirty="0"/>
              <a:t>Presence of neutrons can be indicated by an elevated continuum, especially above 2614 keV; the “Energy Range Sum” tool provides a comparison of foreground to background and secondary spectra</a:t>
            </a:r>
          </a:p>
          <a:p>
            <a:r>
              <a:rPr lang="en-US" dirty="0"/>
              <a:t> You can access it either from the “</a:t>
            </a:r>
            <a:r>
              <a:rPr lang="en-US" b="1" dirty="0"/>
              <a:t>Tools</a:t>
            </a:r>
            <a:r>
              <a:rPr lang="en-US" dirty="0"/>
              <a:t>” menu, or by </a:t>
            </a:r>
            <a:r>
              <a:rPr lang="en-US" b="1" dirty="0" err="1"/>
              <a:t>Option+Shift+Drag</a:t>
            </a:r>
            <a:r>
              <a:rPr lang="en-US" dirty="0"/>
              <a:t> on the spectrum</a:t>
            </a:r>
          </a:p>
          <a:p>
            <a:pPr lvl="1"/>
            <a:r>
              <a:rPr lang="en-US" dirty="0" err="1"/>
              <a:t>Option+Shift+Drag</a:t>
            </a:r>
            <a:r>
              <a:rPr lang="en-US" dirty="0"/>
              <a:t> will update in real-time as you move the mouse, and then bring the dialog up once you release the mouse</a:t>
            </a:r>
          </a:p>
        </p:txBody>
      </p:sp>
      <p:sp>
        <p:nvSpPr>
          <p:cNvPr id="4" name="Slide Number Placeholder 3">
            <a:extLst>
              <a:ext uri="{FF2B5EF4-FFF2-40B4-BE49-F238E27FC236}">
                <a16:creationId xmlns:a16="http://schemas.microsoft.com/office/drawing/2014/main" id="{158AB448-246F-4452-B675-9EFD743DBF12}"/>
              </a:ext>
            </a:extLst>
          </p:cNvPr>
          <p:cNvSpPr>
            <a:spLocks noGrp="1"/>
          </p:cNvSpPr>
          <p:nvPr>
            <p:ph type="sldNum" sz="quarter" idx="12"/>
          </p:nvPr>
        </p:nvSpPr>
        <p:spPr/>
        <p:txBody>
          <a:bodyPr/>
          <a:lstStyle/>
          <a:p>
            <a:fld id="{6113E31D-E2AB-40D1-8B51-AFA5AFEF393A}" type="slidenum">
              <a:rPr lang="en-US" smtClean="0"/>
              <a:t>87</a:t>
            </a:fld>
            <a:endParaRPr lang="en-US" dirty="0"/>
          </a:p>
        </p:txBody>
      </p:sp>
      <p:pic>
        <p:nvPicPr>
          <p:cNvPr id="5" name="Picture 4">
            <a:extLst>
              <a:ext uri="{FF2B5EF4-FFF2-40B4-BE49-F238E27FC236}">
                <a16:creationId xmlns:a16="http://schemas.microsoft.com/office/drawing/2014/main" id="{A6B04FA1-DCAA-4D84-9C93-73D2E47FB2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41504" y="823143"/>
            <a:ext cx="5618602" cy="4052388"/>
          </a:xfrm>
          <a:prstGeom prst="rect">
            <a:avLst/>
          </a:prstGeom>
        </p:spPr>
      </p:pic>
    </p:spTree>
    <p:extLst>
      <p:ext uri="{BB962C8B-B14F-4D97-AF65-F5344CB8AC3E}">
        <p14:creationId xmlns:p14="http://schemas.microsoft.com/office/powerpoint/2010/main" val="221855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4033C-8E1F-4918-94AA-022D2582495D}"/>
              </a:ext>
            </a:extLst>
          </p:cNvPr>
          <p:cNvSpPr>
            <a:spLocks noGrp="1"/>
          </p:cNvSpPr>
          <p:nvPr>
            <p:ph type="title"/>
          </p:nvPr>
        </p:nvSpPr>
        <p:spPr/>
        <p:txBody>
          <a:bodyPr/>
          <a:lstStyle/>
          <a:p>
            <a:r>
              <a:rPr lang="en-US" dirty="0"/>
              <a:t>Other useful tools in </a:t>
            </a:r>
            <a:r>
              <a:rPr lang="en-US" dirty="0" err="1"/>
              <a:t>InterSpec</a:t>
            </a:r>
            <a:r>
              <a:rPr lang="en-US" dirty="0"/>
              <a:t> – color theme</a:t>
            </a:r>
          </a:p>
        </p:txBody>
      </p:sp>
      <p:sp>
        <p:nvSpPr>
          <p:cNvPr id="3" name="Content Placeholder 2">
            <a:extLst>
              <a:ext uri="{FF2B5EF4-FFF2-40B4-BE49-F238E27FC236}">
                <a16:creationId xmlns:a16="http://schemas.microsoft.com/office/drawing/2014/main" id="{BB511977-C74A-4FF7-9F6C-6082FB48E030}"/>
              </a:ext>
            </a:extLst>
          </p:cNvPr>
          <p:cNvSpPr>
            <a:spLocks noGrp="1"/>
          </p:cNvSpPr>
          <p:nvPr>
            <p:ph idx="1"/>
          </p:nvPr>
        </p:nvSpPr>
        <p:spPr>
          <a:xfrm>
            <a:off x="484348" y="5218961"/>
            <a:ext cx="10058400" cy="1639039"/>
          </a:xfrm>
        </p:spPr>
        <p:txBody>
          <a:bodyPr>
            <a:normAutofit/>
          </a:bodyPr>
          <a:lstStyle/>
          <a:p>
            <a:r>
              <a:rPr lang="en-US" dirty="0"/>
              <a:t>You can customize the colors of almost everything, including the order of colors used for reference lines, or you can assign nuclides to always be a certain color.</a:t>
            </a:r>
          </a:p>
          <a:p>
            <a:pPr lvl="1"/>
            <a:r>
              <a:rPr lang="en-US" dirty="0"/>
              <a:t>You save themes to </a:t>
            </a:r>
            <a:r>
              <a:rPr lang="en-US" dirty="0" err="1"/>
              <a:t>InterSpec’s</a:t>
            </a:r>
            <a:r>
              <a:rPr lang="en-US" dirty="0"/>
              <a:t> internal database, or you can export/import them from files for sharing across devices </a:t>
            </a:r>
          </a:p>
          <a:p>
            <a:pPr lvl="1"/>
            <a:r>
              <a:rPr lang="en-US" dirty="0"/>
              <a:t>On macOS and iOS if you leave it on “Default”, will respect the OS dark/light theme</a:t>
            </a:r>
          </a:p>
        </p:txBody>
      </p:sp>
      <p:sp>
        <p:nvSpPr>
          <p:cNvPr id="4" name="Slide Number Placeholder 3">
            <a:extLst>
              <a:ext uri="{FF2B5EF4-FFF2-40B4-BE49-F238E27FC236}">
                <a16:creationId xmlns:a16="http://schemas.microsoft.com/office/drawing/2014/main" id="{0581D091-063F-426C-BFAB-499B2853F199}"/>
              </a:ext>
            </a:extLst>
          </p:cNvPr>
          <p:cNvSpPr>
            <a:spLocks noGrp="1"/>
          </p:cNvSpPr>
          <p:nvPr>
            <p:ph type="sldNum" sz="quarter" idx="12"/>
          </p:nvPr>
        </p:nvSpPr>
        <p:spPr/>
        <p:txBody>
          <a:bodyPr/>
          <a:lstStyle/>
          <a:p>
            <a:fld id="{6113E31D-E2AB-40D1-8B51-AFA5AFEF393A}" type="slidenum">
              <a:rPr lang="en-US" smtClean="0"/>
              <a:t>88</a:t>
            </a:fld>
            <a:endParaRPr lang="en-US" dirty="0"/>
          </a:p>
        </p:txBody>
      </p:sp>
      <p:pic>
        <p:nvPicPr>
          <p:cNvPr id="5" name="Picture 4">
            <a:extLst>
              <a:ext uri="{FF2B5EF4-FFF2-40B4-BE49-F238E27FC236}">
                <a16:creationId xmlns:a16="http://schemas.microsoft.com/office/drawing/2014/main" id="{E678E288-C40F-4C16-9759-43867F09CC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6606" y="1162327"/>
            <a:ext cx="5796349" cy="3828313"/>
          </a:xfrm>
          <a:prstGeom prst="rect">
            <a:avLst/>
          </a:prstGeom>
        </p:spPr>
      </p:pic>
      <p:pic>
        <p:nvPicPr>
          <p:cNvPr id="7" name="Picture 6">
            <a:extLst>
              <a:ext uri="{FF2B5EF4-FFF2-40B4-BE49-F238E27FC236}">
                <a16:creationId xmlns:a16="http://schemas.microsoft.com/office/drawing/2014/main" id="{0630A2D7-949A-4938-8CD0-BDE6BA5A13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01646" y="1158318"/>
            <a:ext cx="4994596" cy="3828312"/>
          </a:xfrm>
          <a:prstGeom prst="rect">
            <a:avLst/>
          </a:prstGeom>
        </p:spPr>
      </p:pic>
    </p:spTree>
    <p:extLst>
      <p:ext uri="{BB962C8B-B14F-4D97-AF65-F5344CB8AC3E}">
        <p14:creationId xmlns:p14="http://schemas.microsoft.com/office/powerpoint/2010/main" val="65301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051EB-59B3-44F5-A75F-322C4E3EC62C}"/>
              </a:ext>
            </a:extLst>
          </p:cNvPr>
          <p:cNvSpPr>
            <a:spLocks noGrp="1"/>
          </p:cNvSpPr>
          <p:nvPr>
            <p:ph type="title"/>
          </p:nvPr>
        </p:nvSpPr>
        <p:spPr/>
        <p:txBody>
          <a:bodyPr/>
          <a:lstStyle/>
          <a:p>
            <a:r>
              <a:rPr lang="en-US" dirty="0"/>
              <a:t>Some InterSpec Capabilities (cont.)</a:t>
            </a:r>
          </a:p>
        </p:txBody>
      </p:sp>
      <p:sp>
        <p:nvSpPr>
          <p:cNvPr id="4" name="Slide Number Placeholder 3">
            <a:extLst>
              <a:ext uri="{FF2B5EF4-FFF2-40B4-BE49-F238E27FC236}">
                <a16:creationId xmlns:a16="http://schemas.microsoft.com/office/drawing/2014/main" id="{36F28D85-62EB-4888-82EB-C93D21A4F390}"/>
              </a:ext>
            </a:extLst>
          </p:cNvPr>
          <p:cNvSpPr>
            <a:spLocks noGrp="1"/>
          </p:cNvSpPr>
          <p:nvPr>
            <p:ph type="sldNum" sz="quarter" idx="12"/>
          </p:nvPr>
        </p:nvSpPr>
        <p:spPr/>
        <p:txBody>
          <a:bodyPr/>
          <a:lstStyle/>
          <a:p>
            <a:fld id="{6113E31D-E2AB-40D1-8B51-AFA5AFEF393A}" type="slidenum">
              <a:rPr lang="en-US" smtClean="0"/>
              <a:t>89</a:t>
            </a:fld>
            <a:endParaRPr lang="en-US" dirty="0"/>
          </a:p>
        </p:txBody>
      </p:sp>
      <p:pic>
        <p:nvPicPr>
          <p:cNvPr id="9" name="Picture 8">
            <a:extLst>
              <a:ext uri="{FF2B5EF4-FFF2-40B4-BE49-F238E27FC236}">
                <a16:creationId xmlns:a16="http://schemas.microsoft.com/office/drawing/2014/main" id="{E07932D4-D21B-4574-A49B-CAE07125CA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3633" y="3941181"/>
            <a:ext cx="7508608" cy="2401163"/>
          </a:xfrm>
          <a:prstGeom prst="rect">
            <a:avLst/>
          </a:prstGeom>
        </p:spPr>
      </p:pic>
      <p:sp>
        <p:nvSpPr>
          <p:cNvPr id="5" name="TextBox 4">
            <a:extLst>
              <a:ext uri="{FF2B5EF4-FFF2-40B4-BE49-F238E27FC236}">
                <a16:creationId xmlns:a16="http://schemas.microsoft.com/office/drawing/2014/main" id="{0C57E1FA-8B66-4E3E-89B2-6D554AF7BBF2}"/>
              </a:ext>
            </a:extLst>
          </p:cNvPr>
          <p:cNvSpPr txBox="1"/>
          <p:nvPr/>
        </p:nvSpPr>
        <p:spPr>
          <a:xfrm>
            <a:off x="2314938" y="6342344"/>
            <a:ext cx="6657372" cy="369332"/>
          </a:xfrm>
          <a:prstGeom prst="rect">
            <a:avLst/>
          </a:prstGeom>
          <a:noFill/>
        </p:spPr>
        <p:txBody>
          <a:bodyPr wrap="square" rtlCol="0">
            <a:spAutoFit/>
          </a:bodyPr>
          <a:lstStyle/>
          <a:p>
            <a:r>
              <a:rPr lang="en-US" dirty="0"/>
              <a:t>Develop detector response functions (efficiency + FWHM)</a:t>
            </a:r>
          </a:p>
        </p:txBody>
      </p:sp>
      <p:pic>
        <p:nvPicPr>
          <p:cNvPr id="10" name="Picture 9" descr="A screenshot of a cell phone&#10;&#10;Description automatically generated">
            <a:extLst>
              <a:ext uri="{FF2B5EF4-FFF2-40B4-BE49-F238E27FC236}">
                <a16:creationId xmlns:a16="http://schemas.microsoft.com/office/drawing/2014/main" id="{243852BB-9446-BA42-BA1C-542ED24CC72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79811" y="1290627"/>
            <a:ext cx="2453724" cy="2768882"/>
          </a:xfrm>
          <a:prstGeom prst="rect">
            <a:avLst/>
          </a:prstGeom>
        </p:spPr>
      </p:pic>
      <p:sp>
        <p:nvSpPr>
          <p:cNvPr id="11" name="TextBox 10">
            <a:extLst>
              <a:ext uri="{FF2B5EF4-FFF2-40B4-BE49-F238E27FC236}">
                <a16:creationId xmlns:a16="http://schemas.microsoft.com/office/drawing/2014/main" id="{3DC4C54E-BD85-CE45-8C1B-CD4E8F2C19E4}"/>
              </a:ext>
            </a:extLst>
          </p:cNvPr>
          <p:cNvSpPr txBox="1"/>
          <p:nvPr/>
        </p:nvSpPr>
        <p:spPr>
          <a:xfrm>
            <a:off x="9217844" y="4138332"/>
            <a:ext cx="2744351" cy="369332"/>
          </a:xfrm>
          <a:prstGeom prst="rect">
            <a:avLst/>
          </a:prstGeom>
          <a:noFill/>
        </p:spPr>
        <p:txBody>
          <a:bodyPr wrap="square" rtlCol="0">
            <a:spAutoFit/>
          </a:bodyPr>
          <a:lstStyle/>
          <a:p>
            <a:r>
              <a:rPr lang="en-US" dirty="0"/>
              <a:t>1/r</a:t>
            </a:r>
            <a:r>
              <a:rPr lang="en-US" baseline="30000" dirty="0"/>
              <a:t>2</a:t>
            </a:r>
            <a:r>
              <a:rPr lang="en-US" dirty="0"/>
              <a:t> calculator</a:t>
            </a:r>
          </a:p>
        </p:txBody>
      </p:sp>
      <p:pic>
        <p:nvPicPr>
          <p:cNvPr id="12" name="Picture 11" descr="A screenshot of a cell phone&#10;&#10;Description automatically generated">
            <a:extLst>
              <a:ext uri="{FF2B5EF4-FFF2-40B4-BE49-F238E27FC236}">
                <a16:creationId xmlns:a16="http://schemas.microsoft.com/office/drawing/2014/main" id="{0FE0ACBE-CC7F-7F42-B86A-05DF3F19C04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8465" y="1047906"/>
            <a:ext cx="3652137" cy="2283254"/>
          </a:xfrm>
          <a:prstGeom prst="rect">
            <a:avLst/>
          </a:prstGeom>
        </p:spPr>
      </p:pic>
      <p:sp>
        <p:nvSpPr>
          <p:cNvPr id="13" name="TextBox 12">
            <a:extLst>
              <a:ext uri="{FF2B5EF4-FFF2-40B4-BE49-F238E27FC236}">
                <a16:creationId xmlns:a16="http://schemas.microsoft.com/office/drawing/2014/main" id="{312890C5-95C8-784D-8C85-1F08F42A446B}"/>
              </a:ext>
            </a:extLst>
          </p:cNvPr>
          <p:cNvSpPr txBox="1"/>
          <p:nvPr/>
        </p:nvSpPr>
        <p:spPr>
          <a:xfrm>
            <a:off x="1751449" y="3370480"/>
            <a:ext cx="2744351" cy="369332"/>
          </a:xfrm>
          <a:prstGeom prst="rect">
            <a:avLst/>
          </a:prstGeom>
          <a:noFill/>
        </p:spPr>
        <p:txBody>
          <a:bodyPr wrap="square" rtlCol="0">
            <a:spAutoFit/>
          </a:bodyPr>
          <a:lstStyle/>
          <a:p>
            <a:r>
              <a:rPr lang="en-US" dirty="0"/>
              <a:t>Gamma flux calculator</a:t>
            </a:r>
          </a:p>
        </p:txBody>
      </p:sp>
    </p:spTree>
    <p:extLst>
      <p:ext uri="{BB962C8B-B14F-4D97-AF65-F5344CB8AC3E}">
        <p14:creationId xmlns:p14="http://schemas.microsoft.com/office/powerpoint/2010/main" val="31359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C23DBBD-A354-8D49-AC3F-0C9E63083FA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669729" y="183377"/>
            <a:ext cx="3801623" cy="2710723"/>
          </a:xfrm>
          <a:prstGeom prst="rect">
            <a:avLst/>
          </a:prstGeom>
        </p:spPr>
      </p:pic>
      <p:sp>
        <p:nvSpPr>
          <p:cNvPr id="2" name="Title 1">
            <a:extLst>
              <a:ext uri="{FF2B5EF4-FFF2-40B4-BE49-F238E27FC236}">
                <a16:creationId xmlns:a16="http://schemas.microsoft.com/office/drawing/2014/main" id="{F6DEDF68-B73F-6743-9EC7-D273B2B6C7B1}"/>
              </a:ext>
            </a:extLst>
          </p:cNvPr>
          <p:cNvSpPr>
            <a:spLocks noGrp="1"/>
          </p:cNvSpPr>
          <p:nvPr>
            <p:ph type="title"/>
          </p:nvPr>
        </p:nvSpPr>
        <p:spPr/>
        <p:txBody>
          <a:bodyPr/>
          <a:lstStyle/>
          <a:p>
            <a:r>
              <a:rPr lang="en-US" dirty="0"/>
              <a:t>Physics Primer – gamma and X-ray interactions</a:t>
            </a:r>
          </a:p>
        </p:txBody>
      </p:sp>
      <p:sp>
        <p:nvSpPr>
          <p:cNvPr id="3" name="Content Placeholder 2">
            <a:extLst>
              <a:ext uri="{FF2B5EF4-FFF2-40B4-BE49-F238E27FC236}">
                <a16:creationId xmlns:a16="http://schemas.microsoft.com/office/drawing/2014/main" id="{C133A60E-4249-1543-B296-124550D6B5E8}"/>
              </a:ext>
            </a:extLst>
          </p:cNvPr>
          <p:cNvSpPr>
            <a:spLocks noGrp="1"/>
          </p:cNvSpPr>
          <p:nvPr>
            <p:ph idx="1"/>
          </p:nvPr>
        </p:nvSpPr>
        <p:spPr>
          <a:xfrm>
            <a:off x="465744" y="1106392"/>
            <a:ext cx="6456090" cy="5326410"/>
          </a:xfrm>
        </p:spPr>
        <p:txBody>
          <a:bodyPr>
            <a:normAutofit/>
          </a:bodyPr>
          <a:lstStyle/>
          <a:p>
            <a:r>
              <a:rPr lang="en-US" dirty="0"/>
              <a:t>Gamma and X-rays of interact with matter primarily by:</a:t>
            </a:r>
          </a:p>
          <a:p>
            <a:pPr lvl="1"/>
            <a:r>
              <a:rPr lang="en-US" dirty="0"/>
              <a:t>Scattering – gamma/X-ray changes direction and loses energy</a:t>
            </a:r>
          </a:p>
          <a:p>
            <a:pPr lvl="1"/>
            <a:r>
              <a:rPr lang="en-US" dirty="0"/>
              <a:t>Photoelectric – causing an electron to get ejected from the material</a:t>
            </a:r>
          </a:p>
          <a:p>
            <a:pPr lvl="1"/>
            <a:r>
              <a:rPr lang="en-US" dirty="0"/>
              <a:t>Pair production: interacts with a nucleus to produce a electron and anti-electron pair</a:t>
            </a:r>
          </a:p>
          <a:p>
            <a:r>
              <a:rPr lang="en-US" dirty="0"/>
              <a:t>These interactions are both energy dependent, and dependent on the atomic number of the material being interacted with</a:t>
            </a:r>
          </a:p>
          <a:p>
            <a:r>
              <a:rPr lang="en-US" dirty="0"/>
              <a:t>The probability of a gamma ray interacting with matter is:</a:t>
            </a:r>
          </a:p>
          <a:p>
            <a:pPr marL="1471327" lvl="8" indent="0">
              <a:buNone/>
            </a:pPr>
            <a:r>
              <a:rPr lang="en-US" sz="2400" dirty="0"/>
              <a:t>     </a:t>
            </a:r>
            <a:r>
              <a:rPr lang="en-US" sz="2400" dirty="0">
                <a:latin typeface="Perpetua Titling MT" panose="02020502060505020804" pitchFamily="18" charset="77"/>
                <a:ea typeface="Arial Unicode MS" panose="020B0604020202020204" pitchFamily="34" charset="-128"/>
                <a:cs typeface="Arial Unicode MS" panose="020B0604020202020204" pitchFamily="34" charset="-128"/>
              </a:rPr>
              <a:t>I</a:t>
            </a:r>
            <a:r>
              <a:rPr lang="en-US" sz="2400" dirty="0">
                <a:latin typeface="+mj-lt"/>
              </a:rPr>
              <a:t>(</a:t>
            </a:r>
            <a:r>
              <a:rPr lang="en-US" sz="2000" dirty="0"/>
              <a:t>𝒙</a:t>
            </a:r>
            <a:r>
              <a:rPr lang="en-US" sz="2400" dirty="0">
                <a:latin typeface="+mj-lt"/>
              </a:rPr>
              <a:t>)</a:t>
            </a:r>
            <a:r>
              <a:rPr lang="en-US" sz="2400" dirty="0"/>
              <a:t> = </a:t>
            </a:r>
            <a:r>
              <a:rPr lang="en-US" sz="2400" dirty="0">
                <a:latin typeface="Perpetua Titling MT" panose="02020502060505020804" pitchFamily="18" charset="77"/>
                <a:ea typeface="Arial Unicode MS" panose="020B0604020202020204" pitchFamily="34" charset="-128"/>
                <a:cs typeface="Arial Unicode MS" panose="020B0604020202020204" pitchFamily="34" charset="-128"/>
              </a:rPr>
              <a:t>I</a:t>
            </a:r>
            <a:r>
              <a:rPr lang="en-US" sz="2400" baseline="-25000" dirty="0"/>
              <a:t>0</a:t>
            </a:r>
            <a:r>
              <a:rPr lang="en-US" sz="2400" dirty="0"/>
              <a:t>·</a:t>
            </a:r>
            <a:r>
              <a:rPr lang="en-US" sz="2400" dirty="0">
                <a:latin typeface="+mj-lt"/>
              </a:rPr>
              <a:t>e</a:t>
            </a:r>
            <a:r>
              <a:rPr lang="en-US" sz="2400" baseline="30000" dirty="0"/>
              <a:t>-n𝜎</a:t>
            </a:r>
            <a:r>
              <a:rPr lang="en-US" sz="2000" baseline="30000" dirty="0"/>
              <a:t>𝒙</a:t>
            </a:r>
            <a:endParaRPr lang="en-US" dirty="0"/>
          </a:p>
          <a:p>
            <a:r>
              <a:rPr lang="en-US" dirty="0"/>
              <a:t>Where 𝜎 is the absorption coefficient (cm</a:t>
            </a:r>
            <a:r>
              <a:rPr lang="en-US" baseline="30000" dirty="0"/>
              <a:t>-1</a:t>
            </a:r>
            <a:r>
              <a:rPr lang="en-US" dirty="0"/>
              <a:t>), and </a:t>
            </a:r>
            <a:r>
              <a:rPr lang="en-US" sz="1700" dirty="0"/>
              <a:t>𝒙</a:t>
            </a:r>
            <a:r>
              <a:rPr lang="en-US" dirty="0"/>
              <a:t> is the thickness (cm), and n is atoms per cm</a:t>
            </a:r>
            <a:r>
              <a:rPr lang="en-US" baseline="30000" dirty="0"/>
              <a:t>3</a:t>
            </a:r>
            <a:r>
              <a:rPr lang="en-US" dirty="0"/>
              <a:t>.</a:t>
            </a:r>
          </a:p>
          <a:p>
            <a:r>
              <a:rPr lang="en-US" dirty="0"/>
              <a:t>If you know the rate of each energy gamma/X-rays incident on material, you will know the rate of gammas that didn’t interact, and hence the rates of the original energies exiting the material</a:t>
            </a:r>
          </a:p>
          <a:p>
            <a:pPr lvl="1"/>
            <a:r>
              <a:rPr lang="en-US" dirty="0"/>
              <a:t>The relative rates of different energies exiting will be different</a:t>
            </a:r>
          </a:p>
        </p:txBody>
      </p:sp>
      <p:sp>
        <p:nvSpPr>
          <p:cNvPr id="4" name="Slide Number Placeholder 3">
            <a:extLst>
              <a:ext uri="{FF2B5EF4-FFF2-40B4-BE49-F238E27FC236}">
                <a16:creationId xmlns:a16="http://schemas.microsoft.com/office/drawing/2014/main" id="{236D31AC-344C-4740-868A-02D580D1E019}"/>
              </a:ext>
            </a:extLst>
          </p:cNvPr>
          <p:cNvSpPr>
            <a:spLocks noGrp="1"/>
          </p:cNvSpPr>
          <p:nvPr>
            <p:ph type="sldNum" sz="quarter" idx="12"/>
          </p:nvPr>
        </p:nvSpPr>
        <p:spPr/>
        <p:txBody>
          <a:bodyPr/>
          <a:lstStyle/>
          <a:p>
            <a:fld id="{6113E31D-E2AB-40D1-8B51-AFA5AFEF393A}" type="slidenum">
              <a:rPr lang="en-US" smtClean="0"/>
              <a:t>9</a:t>
            </a:fld>
            <a:endParaRPr lang="en-US" dirty="0"/>
          </a:p>
        </p:txBody>
      </p:sp>
      <p:sp>
        <p:nvSpPr>
          <p:cNvPr id="6" name="TextBox 5">
            <a:extLst>
              <a:ext uri="{FF2B5EF4-FFF2-40B4-BE49-F238E27FC236}">
                <a16:creationId xmlns:a16="http://schemas.microsoft.com/office/drawing/2014/main" id="{66F3AC86-91B8-3549-B359-85888040BFCF}"/>
              </a:ext>
            </a:extLst>
          </p:cNvPr>
          <p:cNvSpPr txBox="1"/>
          <p:nvPr/>
        </p:nvSpPr>
        <p:spPr>
          <a:xfrm>
            <a:off x="7076357" y="6262718"/>
            <a:ext cx="5295515" cy="215444"/>
          </a:xfrm>
          <a:prstGeom prst="rect">
            <a:avLst/>
          </a:prstGeom>
          <a:noFill/>
        </p:spPr>
        <p:txBody>
          <a:bodyPr wrap="square" rtlCol="0">
            <a:spAutoFit/>
          </a:bodyPr>
          <a:lstStyle/>
          <a:p>
            <a:r>
              <a:rPr lang="en-US" sz="800" dirty="0"/>
              <a:t>Joshua </a:t>
            </a:r>
            <a:r>
              <a:rPr lang="en-US" sz="800" dirty="0" err="1"/>
              <a:t>Hykes</a:t>
            </a:r>
            <a:r>
              <a:rPr lang="en-US" sz="800" dirty="0"/>
              <a:t>, CC BY-SA 3.0 &lt;https://</a:t>
            </a:r>
            <a:r>
              <a:rPr lang="en-US" sz="800" dirty="0" err="1"/>
              <a:t>creativecommons.org</a:t>
            </a:r>
            <a:r>
              <a:rPr lang="en-US" sz="800" dirty="0"/>
              <a:t>/licenses/by-</a:t>
            </a:r>
            <a:r>
              <a:rPr lang="en-US" sz="800" dirty="0" err="1"/>
              <a:t>sa</a:t>
            </a:r>
            <a:r>
              <a:rPr lang="en-US" sz="800" dirty="0"/>
              <a:t>/3.0&gt;, via Wikimedia Commons</a:t>
            </a:r>
          </a:p>
        </p:txBody>
      </p:sp>
      <p:pic>
        <p:nvPicPr>
          <p:cNvPr id="8" name="Graphic 7">
            <a:extLst>
              <a:ext uri="{FF2B5EF4-FFF2-40B4-BE49-F238E27FC236}">
                <a16:creationId xmlns:a16="http://schemas.microsoft.com/office/drawing/2014/main" id="{0C7CF91B-98C9-454A-887E-E6B41E41788A}"/>
              </a:ext>
            </a:extLst>
          </p:cNvPr>
          <p:cNvPicPr>
            <a:picLocks noChangeAspect="1"/>
          </p:cNvPicPr>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r="7301"/>
          <a:stretch/>
        </p:blipFill>
        <p:spPr>
          <a:xfrm>
            <a:off x="7064782" y="3295329"/>
            <a:ext cx="4879082" cy="3007630"/>
          </a:xfrm>
          <a:prstGeom prst="rect">
            <a:avLst/>
          </a:prstGeom>
        </p:spPr>
      </p:pic>
      <p:sp>
        <p:nvSpPr>
          <p:cNvPr id="11" name="Rectangle 10">
            <a:extLst>
              <a:ext uri="{FF2B5EF4-FFF2-40B4-BE49-F238E27FC236}">
                <a16:creationId xmlns:a16="http://schemas.microsoft.com/office/drawing/2014/main" id="{CF1552AE-6D33-AB41-B4B1-A0426612C286}"/>
              </a:ext>
            </a:extLst>
          </p:cNvPr>
          <p:cNvSpPr/>
          <p:nvPr/>
        </p:nvSpPr>
        <p:spPr>
          <a:xfrm>
            <a:off x="7338267" y="2882740"/>
            <a:ext cx="4771697" cy="215444"/>
          </a:xfrm>
          <a:prstGeom prst="rect">
            <a:avLst/>
          </a:prstGeom>
        </p:spPr>
        <p:txBody>
          <a:bodyPr wrap="square">
            <a:spAutoFit/>
          </a:bodyPr>
          <a:lstStyle/>
          <a:p>
            <a:r>
              <a:rPr lang="en-US" sz="800" dirty="0"/>
              <a:t>Ponor, CC BY-SA 4.0 &lt;https://</a:t>
            </a:r>
            <a:r>
              <a:rPr lang="en-US" sz="800" dirty="0" err="1"/>
              <a:t>creativecommons.org</a:t>
            </a:r>
            <a:r>
              <a:rPr lang="en-US" sz="800" dirty="0"/>
              <a:t>/licenses/by-</a:t>
            </a:r>
            <a:r>
              <a:rPr lang="en-US" sz="800" dirty="0" err="1"/>
              <a:t>sa</a:t>
            </a:r>
            <a:r>
              <a:rPr lang="en-US" sz="800" dirty="0"/>
              <a:t>/4.0&gt;, via Wikimedia Commons</a:t>
            </a:r>
          </a:p>
        </p:txBody>
      </p:sp>
      <p:sp>
        <p:nvSpPr>
          <p:cNvPr id="14" name="TextBox 13">
            <a:extLst>
              <a:ext uri="{FF2B5EF4-FFF2-40B4-BE49-F238E27FC236}">
                <a16:creationId xmlns:a16="http://schemas.microsoft.com/office/drawing/2014/main" id="{BAAE7828-0CAD-E148-9D8A-8680CB844C59}"/>
              </a:ext>
            </a:extLst>
          </p:cNvPr>
          <p:cNvSpPr txBox="1"/>
          <p:nvPr/>
        </p:nvSpPr>
        <p:spPr>
          <a:xfrm>
            <a:off x="9132425" y="3634583"/>
            <a:ext cx="2696901" cy="523220"/>
          </a:xfrm>
          <a:prstGeom prst="rect">
            <a:avLst/>
          </a:prstGeom>
          <a:noFill/>
        </p:spPr>
        <p:txBody>
          <a:bodyPr wrap="square" rtlCol="0">
            <a:spAutoFit/>
          </a:bodyPr>
          <a:lstStyle/>
          <a:p>
            <a:r>
              <a:rPr lang="en-US" sz="1400" dirty="0"/>
              <a:t>This is for Lead – different for each atomic number</a:t>
            </a:r>
          </a:p>
        </p:txBody>
      </p:sp>
    </p:spTree>
    <p:extLst>
      <p:ext uri="{BB962C8B-B14F-4D97-AF65-F5344CB8AC3E}">
        <p14:creationId xmlns:p14="http://schemas.microsoft.com/office/powerpoint/2010/main" val="974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051EB-59B3-44F5-A75F-322C4E3EC62C}"/>
              </a:ext>
            </a:extLst>
          </p:cNvPr>
          <p:cNvSpPr>
            <a:spLocks noGrp="1"/>
          </p:cNvSpPr>
          <p:nvPr>
            <p:ph type="title"/>
          </p:nvPr>
        </p:nvSpPr>
        <p:spPr/>
        <p:txBody>
          <a:bodyPr/>
          <a:lstStyle/>
          <a:p>
            <a:r>
              <a:rPr lang="en-US" dirty="0"/>
              <a:t>Some InterSpec Capabilities (cont.)</a:t>
            </a:r>
          </a:p>
        </p:txBody>
      </p:sp>
      <p:sp>
        <p:nvSpPr>
          <p:cNvPr id="4" name="Slide Number Placeholder 3">
            <a:extLst>
              <a:ext uri="{FF2B5EF4-FFF2-40B4-BE49-F238E27FC236}">
                <a16:creationId xmlns:a16="http://schemas.microsoft.com/office/drawing/2014/main" id="{36F28D85-62EB-4888-82EB-C93D21A4F390}"/>
              </a:ext>
            </a:extLst>
          </p:cNvPr>
          <p:cNvSpPr>
            <a:spLocks noGrp="1"/>
          </p:cNvSpPr>
          <p:nvPr>
            <p:ph type="sldNum" sz="quarter" idx="12"/>
          </p:nvPr>
        </p:nvSpPr>
        <p:spPr/>
        <p:txBody>
          <a:bodyPr/>
          <a:lstStyle/>
          <a:p>
            <a:fld id="{6113E31D-E2AB-40D1-8B51-AFA5AFEF393A}" type="slidenum">
              <a:rPr lang="en-US" smtClean="0"/>
              <a:t>90</a:t>
            </a:fld>
            <a:endParaRPr lang="en-US" dirty="0"/>
          </a:p>
        </p:txBody>
      </p:sp>
      <p:pic>
        <p:nvPicPr>
          <p:cNvPr id="8" name="Picture 7" descr="A screenshot of a computer&#10;&#10;Description automatically generated">
            <a:extLst>
              <a:ext uri="{FF2B5EF4-FFF2-40B4-BE49-F238E27FC236}">
                <a16:creationId xmlns:a16="http://schemas.microsoft.com/office/drawing/2014/main" id="{54BB12EE-C0A3-4212-BA3C-FFAF40FEBCB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90305" y="802777"/>
            <a:ext cx="4119001" cy="2862951"/>
          </a:xfrm>
          <a:prstGeom prst="rect">
            <a:avLst/>
          </a:prstGeom>
        </p:spPr>
      </p:pic>
      <p:pic>
        <p:nvPicPr>
          <p:cNvPr id="10" name="Picture 9">
            <a:extLst>
              <a:ext uri="{FF2B5EF4-FFF2-40B4-BE49-F238E27FC236}">
                <a16:creationId xmlns:a16="http://schemas.microsoft.com/office/drawing/2014/main" id="{3E942131-44A1-40F3-88A0-948E27F1F6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05535" y="4014771"/>
            <a:ext cx="4380930" cy="2633996"/>
          </a:xfrm>
          <a:prstGeom prst="rect">
            <a:avLst/>
          </a:prstGeom>
        </p:spPr>
      </p:pic>
      <p:pic>
        <p:nvPicPr>
          <p:cNvPr id="18" name="Picture 17">
            <a:extLst>
              <a:ext uri="{FF2B5EF4-FFF2-40B4-BE49-F238E27FC236}">
                <a16:creationId xmlns:a16="http://schemas.microsoft.com/office/drawing/2014/main" id="{6B0EB3B0-9E23-491F-AFEC-0E4F487999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4348" y="1029694"/>
            <a:ext cx="3323723" cy="2650337"/>
          </a:xfrm>
          <a:prstGeom prst="rect">
            <a:avLst/>
          </a:prstGeom>
        </p:spPr>
      </p:pic>
      <p:sp>
        <p:nvSpPr>
          <p:cNvPr id="3" name="TextBox 2">
            <a:extLst>
              <a:ext uri="{FF2B5EF4-FFF2-40B4-BE49-F238E27FC236}">
                <a16:creationId xmlns:a16="http://schemas.microsoft.com/office/drawing/2014/main" id="{AC318F93-A630-42C5-BE51-42BF9595BF45}"/>
              </a:ext>
            </a:extLst>
          </p:cNvPr>
          <p:cNvSpPr txBox="1"/>
          <p:nvPr/>
        </p:nvSpPr>
        <p:spPr>
          <a:xfrm>
            <a:off x="720648" y="3691606"/>
            <a:ext cx="2650602" cy="646331"/>
          </a:xfrm>
          <a:prstGeom prst="rect">
            <a:avLst/>
          </a:prstGeom>
          <a:noFill/>
        </p:spPr>
        <p:txBody>
          <a:bodyPr wrap="square" rtlCol="0">
            <a:spAutoFit/>
          </a:bodyPr>
          <a:lstStyle/>
          <a:p>
            <a:r>
              <a:rPr lang="en-US" dirty="0"/>
              <a:t>View and edit spectrum file meta-data</a:t>
            </a:r>
          </a:p>
        </p:txBody>
      </p:sp>
      <p:sp>
        <p:nvSpPr>
          <p:cNvPr id="5" name="TextBox 4">
            <a:extLst>
              <a:ext uri="{FF2B5EF4-FFF2-40B4-BE49-F238E27FC236}">
                <a16:creationId xmlns:a16="http://schemas.microsoft.com/office/drawing/2014/main" id="{37987B4A-61E9-4C41-AC7F-F430859028B2}"/>
              </a:ext>
            </a:extLst>
          </p:cNvPr>
          <p:cNvSpPr txBox="1"/>
          <p:nvPr/>
        </p:nvSpPr>
        <p:spPr>
          <a:xfrm>
            <a:off x="4606725" y="1134319"/>
            <a:ext cx="2583580" cy="1477328"/>
          </a:xfrm>
          <a:prstGeom prst="rect">
            <a:avLst/>
          </a:prstGeom>
          <a:noFill/>
        </p:spPr>
        <p:txBody>
          <a:bodyPr wrap="square" rtlCol="0">
            <a:spAutoFit/>
          </a:bodyPr>
          <a:lstStyle/>
          <a:p>
            <a:r>
              <a:rPr lang="en-US" dirty="0"/>
              <a:t>Plot measurement GPS points and load from selected region (may not be enabled for all releases)</a:t>
            </a:r>
          </a:p>
        </p:txBody>
      </p:sp>
      <p:sp>
        <p:nvSpPr>
          <p:cNvPr id="12" name="TextBox 11">
            <a:extLst>
              <a:ext uri="{FF2B5EF4-FFF2-40B4-BE49-F238E27FC236}">
                <a16:creationId xmlns:a16="http://schemas.microsoft.com/office/drawing/2014/main" id="{7A2C1952-7E3A-437A-BC24-D7B1A2CCB3A1}"/>
              </a:ext>
            </a:extLst>
          </p:cNvPr>
          <p:cNvSpPr txBox="1"/>
          <p:nvPr/>
        </p:nvSpPr>
        <p:spPr>
          <a:xfrm>
            <a:off x="8345971" y="5020209"/>
            <a:ext cx="2583580" cy="923330"/>
          </a:xfrm>
          <a:prstGeom prst="rect">
            <a:avLst/>
          </a:prstGeom>
          <a:noFill/>
        </p:spPr>
        <p:txBody>
          <a:bodyPr wrap="square" rtlCol="0">
            <a:spAutoFit/>
          </a:bodyPr>
          <a:lstStyle/>
          <a:p>
            <a:r>
              <a:rPr lang="en-US" dirty="0"/>
              <a:t>Perform data-mining on repositories of spectrum files</a:t>
            </a:r>
          </a:p>
        </p:txBody>
      </p:sp>
    </p:spTree>
    <p:extLst>
      <p:ext uri="{BB962C8B-B14F-4D97-AF65-F5344CB8AC3E}">
        <p14:creationId xmlns:p14="http://schemas.microsoft.com/office/powerpoint/2010/main" val="259089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E19AA-97B2-8647-BE37-D0746F811F32}"/>
              </a:ext>
            </a:extLst>
          </p:cNvPr>
          <p:cNvSpPr>
            <a:spLocks noGrp="1"/>
          </p:cNvSpPr>
          <p:nvPr>
            <p:ph type="ctrTitle"/>
          </p:nvPr>
        </p:nvSpPr>
        <p:spPr/>
        <p:txBody>
          <a:bodyPr/>
          <a:lstStyle/>
          <a:p>
            <a:r>
              <a:rPr lang="en-US" dirty="0"/>
              <a:t>Time permitting, let’s work some example problems from: </a:t>
            </a:r>
            <a:br>
              <a:rPr lang="en-US" dirty="0"/>
            </a:br>
            <a:endParaRPr lang="en-US" dirty="0"/>
          </a:p>
        </p:txBody>
      </p:sp>
      <p:sp>
        <p:nvSpPr>
          <p:cNvPr id="3" name="Subtitle 2">
            <a:extLst>
              <a:ext uri="{FF2B5EF4-FFF2-40B4-BE49-F238E27FC236}">
                <a16:creationId xmlns:a16="http://schemas.microsoft.com/office/drawing/2014/main" id="{7D317DE4-4792-894C-806C-9AAD866EE26E}"/>
              </a:ext>
            </a:extLst>
          </p:cNvPr>
          <p:cNvSpPr>
            <a:spLocks noGrp="1"/>
          </p:cNvSpPr>
          <p:nvPr>
            <p:ph type="subTitle" idx="1"/>
          </p:nvPr>
        </p:nvSpPr>
        <p:spPr>
          <a:xfrm>
            <a:off x="3784921" y="5307615"/>
            <a:ext cx="8125428" cy="641773"/>
          </a:xfrm>
        </p:spPr>
        <p:txBody>
          <a:bodyPr>
            <a:normAutofit/>
          </a:bodyPr>
          <a:lstStyle/>
          <a:p>
            <a:r>
              <a:rPr lang="en-US" dirty="0">
                <a:hlinkClick r:id="rId2"/>
              </a:rPr>
              <a:t>https://sandialabs.github.io/InterSpec/tutorials/#example-problems</a:t>
            </a:r>
            <a:endParaRPr lang="en-US" dirty="0"/>
          </a:p>
          <a:p>
            <a:endParaRPr lang="en-US" dirty="0"/>
          </a:p>
        </p:txBody>
      </p:sp>
      <p:sp>
        <p:nvSpPr>
          <p:cNvPr id="4" name="Slide Number Placeholder 3">
            <a:extLst>
              <a:ext uri="{FF2B5EF4-FFF2-40B4-BE49-F238E27FC236}">
                <a16:creationId xmlns:a16="http://schemas.microsoft.com/office/drawing/2014/main" id="{927E8100-5D64-114A-A1F5-0A4F51FD6461}"/>
              </a:ext>
            </a:extLst>
          </p:cNvPr>
          <p:cNvSpPr>
            <a:spLocks noGrp="1"/>
          </p:cNvSpPr>
          <p:nvPr>
            <p:ph type="sldNum" sz="quarter" idx="12"/>
          </p:nvPr>
        </p:nvSpPr>
        <p:spPr/>
        <p:txBody>
          <a:bodyPr/>
          <a:lstStyle/>
          <a:p>
            <a:fld id="{4FAB73BC-B049-4115-A692-8D63A059BFB8}" type="slidenum">
              <a:rPr lang="en-US" smtClean="0"/>
              <a:t>91</a:t>
            </a:fld>
            <a:endParaRPr lang="en-US" dirty="0"/>
          </a:p>
        </p:txBody>
      </p:sp>
    </p:spTree>
    <p:extLst>
      <p:ext uri="{BB962C8B-B14F-4D97-AF65-F5344CB8AC3E}">
        <p14:creationId xmlns:p14="http://schemas.microsoft.com/office/powerpoint/2010/main" val="45536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14321</TotalTime>
  <Words>7413</Words>
  <Application>Microsoft Macintosh PowerPoint</Application>
  <PresentationFormat>Widescreen</PresentationFormat>
  <Paragraphs>593</Paragraphs>
  <Slides>91</Slides>
  <Notes>12</Notes>
  <HiddenSlides>3</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91</vt:i4>
      </vt:variant>
    </vt:vector>
  </HeadingPairs>
  <TitlesOfParts>
    <vt:vector size="99" baseType="lpstr">
      <vt:lpstr>Arial</vt:lpstr>
      <vt:lpstr>Calibri</vt:lpstr>
      <vt:lpstr>Cambria Math</vt:lpstr>
      <vt:lpstr>Garamond</vt:lpstr>
      <vt:lpstr>Gill Sans MT</vt:lpstr>
      <vt:lpstr>Perpetua Titling MT</vt:lpstr>
      <vt:lpstr>Trebuchet MS</vt:lpstr>
      <vt:lpstr>Sandia Theme (White Background)</vt:lpstr>
      <vt:lpstr>Applied Gamma Spectroscopy using InterSpec</vt:lpstr>
      <vt:lpstr>Outline</vt:lpstr>
      <vt:lpstr>What to expect</vt:lpstr>
      <vt:lpstr>What to expect</vt:lpstr>
      <vt:lpstr>Over-simplistic physics review to start doing gamma spectroscopy</vt:lpstr>
      <vt:lpstr>Physics Primer – gamma and X-ray production</vt:lpstr>
      <vt:lpstr>Physics Primer – example gamma spectrum for Co56</vt:lpstr>
      <vt:lpstr>Physics Primer – example gamma spectrum for U232</vt:lpstr>
      <vt:lpstr>Physics Primer – gamma and X-ray interactions</vt:lpstr>
      <vt:lpstr>Physics Primer – interaction prob.: energy vs atomic number</vt:lpstr>
      <vt:lpstr>Physics Primer – gamma and X-ray detection</vt:lpstr>
      <vt:lpstr>Physics Primer – anatomy of the detected spectrum</vt:lpstr>
      <vt:lpstr>Physics Primer – anatomy of the detected spectrum (cont.)</vt:lpstr>
      <vt:lpstr>Physics Primer – anatomy of the detected spectrum (cont.)</vt:lpstr>
      <vt:lpstr>Physics Primer – anatomy of the detected spectrum (cont.)</vt:lpstr>
      <vt:lpstr>Physics Primer – anatomy of the detected spectrum (cont.)</vt:lpstr>
      <vt:lpstr>Physics Primer – anatomy of the detected spectrum (cont.)</vt:lpstr>
      <vt:lpstr>Physics Primer – anatomy of the detected spectrum (cont.)</vt:lpstr>
      <vt:lpstr>Physics Primer – gamma/X-ray detection efficiency</vt:lpstr>
      <vt:lpstr>Physics Primer – putting it all together</vt:lpstr>
      <vt:lpstr>Basics of using InterSpec to look at data </vt:lpstr>
      <vt:lpstr>Obtaining data to analyze</vt:lpstr>
      <vt:lpstr>Loading data into InterSpec</vt:lpstr>
      <vt:lpstr>Loading data into InterSpec (cont.)</vt:lpstr>
      <vt:lpstr>Spectrum Display Basics</vt:lpstr>
      <vt:lpstr>Interacting with spectra</vt:lpstr>
      <vt:lpstr>Interacting with spectra (cont.)</vt:lpstr>
      <vt:lpstr>Showing reference gamma lines</vt:lpstr>
      <vt:lpstr>Basic peak-fitting</vt:lpstr>
      <vt:lpstr>Peak Fitting (cont.)</vt:lpstr>
      <vt:lpstr>Peak Fitting (cont.)</vt:lpstr>
      <vt:lpstr>Peak Fitting (cont.)</vt:lpstr>
      <vt:lpstr>Peaks – associating nuclides</vt:lpstr>
      <vt:lpstr>Peaks – associating nuclides (cont.)</vt:lpstr>
      <vt:lpstr>Peaks – how they are defined</vt:lpstr>
      <vt:lpstr>Nuclide ID</vt:lpstr>
      <vt:lpstr>Nuclide ID</vt:lpstr>
      <vt:lpstr>First, check your energy calibration</vt:lpstr>
      <vt:lpstr>Nuclide Search</vt:lpstr>
      <vt:lpstr>Nuclide Search (cont.)</vt:lpstr>
      <vt:lpstr>Nuclide Search (cont.)</vt:lpstr>
      <vt:lpstr>Nuclide Search (cont.)</vt:lpstr>
      <vt:lpstr>Nuclide Search (cont.)</vt:lpstr>
      <vt:lpstr>Nuclide Search (cont.)</vt:lpstr>
      <vt:lpstr>Nuclide Search (cont.)</vt:lpstr>
      <vt:lpstr>Suggested Nuclides</vt:lpstr>
      <vt:lpstr>Fitting for activity and shielding</vt:lpstr>
      <vt:lpstr>Fitting activity, shielding, and age in InterSpec</vt:lpstr>
      <vt:lpstr>Fitting activity, shielding, and age in InterSpec (cont.)</vt:lpstr>
      <vt:lpstr>Activity/Shielding Fit Tool</vt:lpstr>
      <vt:lpstr>Activity/Shielding Fit Tool (DRF)</vt:lpstr>
      <vt:lpstr>Activity/Shielding Fit Tool (peaks to use)</vt:lpstr>
      <vt:lpstr>Activity/Shielding Fit Tool (shielding)</vt:lpstr>
      <vt:lpstr>Activity/Shielding Fit Tool (shielding cont.)</vt:lpstr>
      <vt:lpstr>Activity/Shielding Fit Tool (shielding cont.)</vt:lpstr>
      <vt:lpstr>Activity/Shielding Fit Tool (distance)</vt:lpstr>
      <vt:lpstr>Activity/Shielding Fit Tool (Chi graphic)</vt:lpstr>
      <vt:lpstr>Activity/Shielding Fit Tool (options)</vt:lpstr>
      <vt:lpstr>Activity/Shielding Fit Tool (more…)</vt:lpstr>
      <vt:lpstr>Activity/Shielding Fit Tool (general notes)</vt:lpstr>
      <vt:lpstr>Let’s work an example problem together:</vt:lpstr>
      <vt:lpstr>Example 1 (cont.)</vt:lpstr>
      <vt:lpstr>Example 1 (cont.)</vt:lpstr>
      <vt:lpstr>Example 1 (cont.)</vt:lpstr>
      <vt:lpstr>Example 1 (cont.)</vt:lpstr>
      <vt:lpstr>Example 1 (cont.)</vt:lpstr>
      <vt:lpstr>Example 1 (cont.)</vt:lpstr>
      <vt:lpstr>Example 1 (cont.)</vt:lpstr>
      <vt:lpstr>Example 1 (cont.)</vt:lpstr>
      <vt:lpstr>Example 1 (cont.)</vt:lpstr>
      <vt:lpstr>Example 1 (cont.)</vt:lpstr>
      <vt:lpstr>Example 1 (cont.)</vt:lpstr>
      <vt:lpstr>Example 1 (cont.)</vt:lpstr>
      <vt:lpstr>Example 1 (cont.)</vt:lpstr>
      <vt:lpstr>Example 1 (cont.)</vt:lpstr>
      <vt:lpstr>Example 1 (cont.)</vt:lpstr>
      <vt:lpstr>Fitting multiple sources</vt:lpstr>
      <vt:lpstr>Energy calibration</vt:lpstr>
      <vt:lpstr>Energy Calibration – a primer</vt:lpstr>
      <vt:lpstr>Energy Calibration (cont.)</vt:lpstr>
      <vt:lpstr>Energy Calibration (cont.)</vt:lpstr>
      <vt:lpstr>Energy Calibration (cont.)</vt:lpstr>
      <vt:lpstr>Other tools in InterSpec, and some more useful information</vt:lpstr>
      <vt:lpstr>Other useful tools in InterSpec – Nuclide Decay Information </vt:lpstr>
      <vt:lpstr>Other useful tools in InterSpec – Gamma XS Calc</vt:lpstr>
      <vt:lpstr>Other useful tools in InterSpec – Dose Calc</vt:lpstr>
      <vt:lpstr>Other useful tools in InterSpec – Energy Range Sum</vt:lpstr>
      <vt:lpstr>Other useful tools in InterSpec – color theme</vt:lpstr>
      <vt:lpstr>Some InterSpec Capabilities (cont.)</vt:lpstr>
      <vt:lpstr>Some InterSpec Capabilities (cont.)</vt:lpstr>
      <vt:lpstr>Time permitting, let’s work some example problems from: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Johnson, William C</cp:lastModifiedBy>
  <cp:revision>136</cp:revision>
  <cp:lastPrinted>2021-03-12T23:24:06Z</cp:lastPrinted>
  <dcterms:created xsi:type="dcterms:W3CDTF">2017-10-14T01:15:26Z</dcterms:created>
  <dcterms:modified xsi:type="dcterms:W3CDTF">2021-03-13T00:56:43Z</dcterms:modified>
</cp:coreProperties>
</file>